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Override1.xml" ContentType="application/vnd.openxmlformats-officedocument.themeOverrid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Override2.xml" ContentType="application/vnd.openxmlformats-officedocument.themeOverrid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3.xml" ContentType="application/vnd.openxmlformats-officedocument.themeOverr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648" r:id="rId1"/>
    <p:sldMasterId id="2147483713" r:id="rId2"/>
  </p:sldMasterIdLst>
  <p:notesMasterIdLst>
    <p:notesMasterId r:id="rId60"/>
  </p:notesMasterIdLst>
  <p:handoutMasterIdLst>
    <p:handoutMasterId r:id="rId61"/>
  </p:handoutMasterIdLst>
  <p:sldIdLst>
    <p:sldId id="256" r:id="rId3"/>
    <p:sldId id="281" r:id="rId4"/>
    <p:sldId id="294" r:id="rId5"/>
    <p:sldId id="259" r:id="rId6"/>
    <p:sldId id="282" r:id="rId7"/>
    <p:sldId id="267" r:id="rId8"/>
    <p:sldId id="283" r:id="rId9"/>
    <p:sldId id="302" r:id="rId10"/>
    <p:sldId id="269" r:id="rId11"/>
    <p:sldId id="284" r:id="rId12"/>
    <p:sldId id="285" r:id="rId13"/>
    <p:sldId id="286" r:id="rId14"/>
    <p:sldId id="258" r:id="rId15"/>
    <p:sldId id="257" r:id="rId16"/>
    <p:sldId id="293" r:id="rId17"/>
    <p:sldId id="296" r:id="rId18"/>
    <p:sldId id="297" r:id="rId19"/>
    <p:sldId id="287" r:id="rId20"/>
    <p:sldId id="260" r:id="rId21"/>
    <p:sldId id="295" r:id="rId22"/>
    <p:sldId id="299" r:id="rId23"/>
    <p:sldId id="288" r:id="rId24"/>
    <p:sldId id="366" r:id="rId25"/>
    <p:sldId id="274" r:id="rId26"/>
    <p:sldId id="275" r:id="rId27"/>
    <p:sldId id="289" r:id="rId28"/>
    <p:sldId id="279" r:id="rId29"/>
    <p:sldId id="280" r:id="rId30"/>
    <p:sldId id="378" r:id="rId31"/>
    <p:sldId id="367" r:id="rId32"/>
    <p:sldId id="379" r:id="rId33"/>
    <p:sldId id="360" r:id="rId34"/>
    <p:sldId id="364" r:id="rId35"/>
    <p:sldId id="363" r:id="rId36"/>
    <p:sldId id="349" r:id="rId37"/>
    <p:sldId id="351" r:id="rId38"/>
    <p:sldId id="365" r:id="rId39"/>
    <p:sldId id="368" r:id="rId40"/>
    <p:sldId id="369" r:id="rId41"/>
    <p:sldId id="434" r:id="rId42"/>
    <p:sldId id="443" r:id="rId43"/>
    <p:sldId id="444" r:id="rId44"/>
    <p:sldId id="445" r:id="rId45"/>
    <p:sldId id="402" r:id="rId46"/>
    <p:sldId id="352" r:id="rId47"/>
    <p:sldId id="404" r:id="rId48"/>
    <p:sldId id="401" r:id="rId49"/>
    <p:sldId id="410" r:id="rId50"/>
    <p:sldId id="353" r:id="rId51"/>
    <p:sldId id="418" r:id="rId52"/>
    <p:sldId id="446" r:id="rId53"/>
    <p:sldId id="447" r:id="rId54"/>
    <p:sldId id="322" r:id="rId55"/>
    <p:sldId id="373" r:id="rId56"/>
    <p:sldId id="448" r:id="rId57"/>
    <p:sldId id="377" r:id="rId58"/>
    <p:sldId id="278" r:id="rId59"/>
  </p:sldIdLst>
  <p:sldSz cx="12192000" cy="6858000"/>
  <p:notesSz cx="6858000" cy="9144000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UOS Stephenson" panose="02070503080000020004" pitchFamily="18" charset="0"/>
        <a:ea typeface="MS PGothic" panose="020B0600070205080204" pitchFamily="34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UOS Stephenson" panose="02070503080000020004" pitchFamily="18" charset="0"/>
        <a:ea typeface="MS PGothic" panose="020B0600070205080204" pitchFamily="34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UOS Stephenson" panose="02070503080000020004" pitchFamily="18" charset="0"/>
        <a:ea typeface="MS PGothic" panose="020B0600070205080204" pitchFamily="34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UOS Stephenson" panose="02070503080000020004" pitchFamily="18" charset="0"/>
        <a:ea typeface="MS PGothic" panose="020B0600070205080204" pitchFamily="34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UOS Stephenson" panose="02070503080000020004" pitchFamily="18" charset="0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UOS Stephenson" panose="02070503080000020004" pitchFamily="18" charset="0"/>
        <a:ea typeface="MS PGothic" panose="020B0600070205080204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UOS Stephenson" panose="02070503080000020004" pitchFamily="18" charset="0"/>
        <a:ea typeface="MS PGothic" panose="020B0600070205080204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UOS Stephenson" panose="02070503080000020004" pitchFamily="18" charset="0"/>
        <a:ea typeface="MS PGothic" panose="020B0600070205080204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UOS Stephenson" panose="02070503080000020004" pitchFamily="18" charset="0"/>
        <a:ea typeface="MS PGothic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FF0000"/>
    <a:srgbClr val="02FF00"/>
    <a:srgbClr val="00FF00"/>
    <a:srgbClr val="0099CC"/>
    <a:srgbClr val="0099FF"/>
    <a:srgbClr val="336699"/>
    <a:srgbClr val="2A196F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27" autoAdjust="0"/>
    <p:restoredTop sz="88954" autoAdjust="0"/>
  </p:normalViewPr>
  <p:slideViewPr>
    <p:cSldViewPr>
      <p:cViewPr varScale="1">
        <p:scale>
          <a:sx n="101" d="100"/>
          <a:sy n="101" d="100"/>
        </p:scale>
        <p:origin x="816" y="11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5" Type="http://schemas.openxmlformats.org/officeDocument/2006/relationships/slide" Target="slides/slide3.xml"/><Relationship Id="rId61" Type="http://schemas.openxmlformats.org/officeDocument/2006/relationships/handoutMaster" Target="handoutMasters/handoutMaster1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theme" Target="theme/theme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notesMaster" Target="notesMasters/notesMaster1.xml"/><Relationship Id="rId65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oleObject" Target="file:///C:\Users\Maximilian\Desktop\Cell%20data%20quick%20plot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scatterChart>
        <c:scatterStyle val="smoothMarker"/>
        <c:varyColors val="0"/>
        <c:ser>
          <c:idx val="0"/>
          <c:order val="0"/>
          <c:tx>
            <c:v>StNP-500</c:v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xVal>
            <c:numRef>
              <c:f>Sheet1!$B$17:$B$116</c:f>
              <c:numCache>
                <c:formatCode>General</c:formatCode>
                <c:ptCount val="100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  <c:pt idx="31">
                  <c:v>32</c:v>
                </c:pt>
                <c:pt idx="32">
                  <c:v>33</c:v>
                </c:pt>
                <c:pt idx="33">
                  <c:v>34</c:v>
                </c:pt>
                <c:pt idx="34">
                  <c:v>35</c:v>
                </c:pt>
                <c:pt idx="35">
                  <c:v>36</c:v>
                </c:pt>
                <c:pt idx="36">
                  <c:v>37</c:v>
                </c:pt>
                <c:pt idx="37">
                  <c:v>38</c:v>
                </c:pt>
                <c:pt idx="38">
                  <c:v>39</c:v>
                </c:pt>
                <c:pt idx="39">
                  <c:v>40</c:v>
                </c:pt>
                <c:pt idx="40">
                  <c:v>41</c:v>
                </c:pt>
                <c:pt idx="41">
                  <c:v>42</c:v>
                </c:pt>
                <c:pt idx="42">
                  <c:v>43</c:v>
                </c:pt>
                <c:pt idx="43">
                  <c:v>44</c:v>
                </c:pt>
                <c:pt idx="44">
                  <c:v>45</c:v>
                </c:pt>
                <c:pt idx="45">
                  <c:v>46</c:v>
                </c:pt>
                <c:pt idx="46">
                  <c:v>47</c:v>
                </c:pt>
                <c:pt idx="47">
                  <c:v>48</c:v>
                </c:pt>
                <c:pt idx="48">
                  <c:v>49</c:v>
                </c:pt>
                <c:pt idx="49">
                  <c:v>50</c:v>
                </c:pt>
                <c:pt idx="50">
                  <c:v>51</c:v>
                </c:pt>
                <c:pt idx="51">
                  <c:v>52</c:v>
                </c:pt>
                <c:pt idx="52">
                  <c:v>53</c:v>
                </c:pt>
                <c:pt idx="53">
                  <c:v>54</c:v>
                </c:pt>
                <c:pt idx="54">
                  <c:v>55</c:v>
                </c:pt>
                <c:pt idx="55">
                  <c:v>56</c:v>
                </c:pt>
                <c:pt idx="56">
                  <c:v>57</c:v>
                </c:pt>
                <c:pt idx="57">
                  <c:v>58</c:v>
                </c:pt>
                <c:pt idx="58">
                  <c:v>59</c:v>
                </c:pt>
                <c:pt idx="59">
                  <c:v>60</c:v>
                </c:pt>
                <c:pt idx="60">
                  <c:v>61</c:v>
                </c:pt>
                <c:pt idx="61">
                  <c:v>62</c:v>
                </c:pt>
                <c:pt idx="62">
                  <c:v>63</c:v>
                </c:pt>
                <c:pt idx="63">
                  <c:v>64</c:v>
                </c:pt>
                <c:pt idx="64">
                  <c:v>65</c:v>
                </c:pt>
                <c:pt idx="65">
                  <c:v>66</c:v>
                </c:pt>
                <c:pt idx="66">
                  <c:v>67</c:v>
                </c:pt>
                <c:pt idx="67">
                  <c:v>68</c:v>
                </c:pt>
                <c:pt idx="68">
                  <c:v>69</c:v>
                </c:pt>
                <c:pt idx="69">
                  <c:v>70</c:v>
                </c:pt>
                <c:pt idx="70">
                  <c:v>71</c:v>
                </c:pt>
                <c:pt idx="71">
                  <c:v>72</c:v>
                </c:pt>
                <c:pt idx="72">
                  <c:v>73</c:v>
                </c:pt>
                <c:pt idx="73">
                  <c:v>74</c:v>
                </c:pt>
                <c:pt idx="74">
                  <c:v>75</c:v>
                </c:pt>
                <c:pt idx="75">
                  <c:v>76</c:v>
                </c:pt>
                <c:pt idx="76">
                  <c:v>77</c:v>
                </c:pt>
                <c:pt idx="77">
                  <c:v>78</c:v>
                </c:pt>
                <c:pt idx="78">
                  <c:v>79</c:v>
                </c:pt>
                <c:pt idx="79">
                  <c:v>80</c:v>
                </c:pt>
                <c:pt idx="80">
                  <c:v>81</c:v>
                </c:pt>
                <c:pt idx="81">
                  <c:v>82</c:v>
                </c:pt>
                <c:pt idx="82">
                  <c:v>83</c:v>
                </c:pt>
                <c:pt idx="83">
                  <c:v>84</c:v>
                </c:pt>
                <c:pt idx="84">
                  <c:v>85</c:v>
                </c:pt>
                <c:pt idx="85">
                  <c:v>86</c:v>
                </c:pt>
                <c:pt idx="86">
                  <c:v>87</c:v>
                </c:pt>
                <c:pt idx="87">
                  <c:v>88</c:v>
                </c:pt>
                <c:pt idx="88">
                  <c:v>89</c:v>
                </c:pt>
                <c:pt idx="89">
                  <c:v>90</c:v>
                </c:pt>
                <c:pt idx="90">
                  <c:v>91</c:v>
                </c:pt>
                <c:pt idx="91">
                  <c:v>92</c:v>
                </c:pt>
                <c:pt idx="92">
                  <c:v>93</c:v>
                </c:pt>
                <c:pt idx="93">
                  <c:v>94</c:v>
                </c:pt>
                <c:pt idx="94">
                  <c:v>95</c:v>
                </c:pt>
                <c:pt idx="95">
                  <c:v>96</c:v>
                </c:pt>
                <c:pt idx="96">
                  <c:v>97</c:v>
                </c:pt>
                <c:pt idx="97">
                  <c:v>98</c:v>
                </c:pt>
                <c:pt idx="98">
                  <c:v>99</c:v>
                </c:pt>
                <c:pt idx="99">
                  <c:v>100</c:v>
                </c:pt>
              </c:numCache>
            </c:numRef>
          </c:xVal>
          <c:yVal>
            <c:numRef>
              <c:f>Sheet1!$E$17:$E$116</c:f>
              <c:numCache>
                <c:formatCode>General</c:formatCode>
                <c:ptCount val="100"/>
                <c:pt idx="0">
                  <c:v>132.93485736992216</c:v>
                </c:pt>
                <c:pt idx="1">
                  <c:v>129.37071686998698</c:v>
                </c:pt>
                <c:pt idx="2">
                  <c:v>122.318268646711</c:v>
                </c:pt>
                <c:pt idx="3">
                  <c:v>110.86751938096187</c:v>
                </c:pt>
                <c:pt idx="4">
                  <c:v>106.46921833848869</c:v>
                </c:pt>
                <c:pt idx="5">
                  <c:v>102.60174673217607</c:v>
                </c:pt>
                <c:pt idx="6">
                  <c:v>99.340937338618374</c:v>
                </c:pt>
                <c:pt idx="7">
                  <c:v>96.535124604626859</c:v>
                </c:pt>
                <c:pt idx="8">
                  <c:v>94.108475753607166</c:v>
                </c:pt>
                <c:pt idx="9">
                  <c:v>91.985158008964945</c:v>
                </c:pt>
                <c:pt idx="10">
                  <c:v>90.241004147294547</c:v>
                </c:pt>
                <c:pt idx="11">
                  <c:v>88.648515838812884</c:v>
                </c:pt>
                <c:pt idx="12">
                  <c:v>87.283525860114295</c:v>
                </c:pt>
                <c:pt idx="13">
                  <c:v>86.070201434604471</c:v>
                </c:pt>
                <c:pt idx="14">
                  <c:v>84.932709785688985</c:v>
                </c:pt>
                <c:pt idx="15">
                  <c:v>83.946883689962249</c:v>
                </c:pt>
                <c:pt idx="16">
                  <c:v>83.112723147424219</c:v>
                </c:pt>
                <c:pt idx="17">
                  <c:v>82.354395381480572</c:v>
                </c:pt>
                <c:pt idx="18">
                  <c:v>81.671900392131292</c:v>
                </c:pt>
                <c:pt idx="19">
                  <c:v>81.065238179376351</c:v>
                </c:pt>
                <c:pt idx="20">
                  <c:v>80.534408743215806</c:v>
                </c:pt>
                <c:pt idx="21">
                  <c:v>79.92774653046088</c:v>
                </c:pt>
                <c:pt idx="22">
                  <c:v>79.472749870894702</c:v>
                </c:pt>
                <c:pt idx="23">
                  <c:v>79.017753211328497</c:v>
                </c:pt>
                <c:pt idx="24">
                  <c:v>78.638589328356673</c:v>
                </c:pt>
                <c:pt idx="25">
                  <c:v>78.259425445384849</c:v>
                </c:pt>
                <c:pt idx="26">
                  <c:v>77.956094339007393</c:v>
                </c:pt>
                <c:pt idx="27">
                  <c:v>77.72859600922429</c:v>
                </c:pt>
                <c:pt idx="28">
                  <c:v>77.425264902846834</c:v>
                </c:pt>
                <c:pt idx="29">
                  <c:v>77.121933796469378</c:v>
                </c:pt>
                <c:pt idx="30">
                  <c:v>76.894435466686275</c:v>
                </c:pt>
                <c:pt idx="31">
                  <c:v>76.74276991349754</c:v>
                </c:pt>
                <c:pt idx="32">
                  <c:v>76.591104360308819</c:v>
                </c:pt>
                <c:pt idx="33">
                  <c:v>76.439438807120084</c:v>
                </c:pt>
                <c:pt idx="34">
                  <c:v>76.287773253931348</c:v>
                </c:pt>
                <c:pt idx="35">
                  <c:v>76.136107700742627</c:v>
                </c:pt>
                <c:pt idx="36">
                  <c:v>75.984442147553892</c:v>
                </c:pt>
                <c:pt idx="37">
                  <c:v>75.908609370959525</c:v>
                </c:pt>
                <c:pt idx="38">
                  <c:v>75.756943817770804</c:v>
                </c:pt>
                <c:pt idx="39">
                  <c:v>75.681111041176436</c:v>
                </c:pt>
                <c:pt idx="40">
                  <c:v>75.681111041176436</c:v>
                </c:pt>
                <c:pt idx="41">
                  <c:v>75.529445487987701</c:v>
                </c:pt>
                <c:pt idx="42">
                  <c:v>75.529445487987701</c:v>
                </c:pt>
                <c:pt idx="43">
                  <c:v>75.453612711393347</c:v>
                </c:pt>
                <c:pt idx="44">
                  <c:v>75.37777993479898</c:v>
                </c:pt>
                <c:pt idx="45">
                  <c:v>75.37777993479898</c:v>
                </c:pt>
                <c:pt idx="46">
                  <c:v>75.301947158204612</c:v>
                </c:pt>
                <c:pt idx="47">
                  <c:v>75.226114381610245</c:v>
                </c:pt>
                <c:pt idx="48">
                  <c:v>75.226114381610245</c:v>
                </c:pt>
                <c:pt idx="49">
                  <c:v>75.226114381610245</c:v>
                </c:pt>
                <c:pt idx="50">
                  <c:v>75.150281605015877</c:v>
                </c:pt>
                <c:pt idx="51">
                  <c:v>75.150281605015877</c:v>
                </c:pt>
                <c:pt idx="52">
                  <c:v>75.074448828421509</c:v>
                </c:pt>
                <c:pt idx="53">
                  <c:v>75.074448828421509</c:v>
                </c:pt>
                <c:pt idx="54">
                  <c:v>75.074448828421509</c:v>
                </c:pt>
                <c:pt idx="55">
                  <c:v>75.074448828421509</c:v>
                </c:pt>
                <c:pt idx="56">
                  <c:v>74.998616051827156</c:v>
                </c:pt>
                <c:pt idx="57">
                  <c:v>74.998616051827156</c:v>
                </c:pt>
                <c:pt idx="58">
                  <c:v>74.998616051827156</c:v>
                </c:pt>
                <c:pt idx="59">
                  <c:v>74.998616051827156</c:v>
                </c:pt>
                <c:pt idx="60">
                  <c:v>74.998616051827156</c:v>
                </c:pt>
                <c:pt idx="61">
                  <c:v>74.998616051827156</c:v>
                </c:pt>
                <c:pt idx="62">
                  <c:v>74.922783275232788</c:v>
                </c:pt>
                <c:pt idx="63">
                  <c:v>74.922783275232788</c:v>
                </c:pt>
                <c:pt idx="64">
                  <c:v>74.922783275232788</c:v>
                </c:pt>
                <c:pt idx="65">
                  <c:v>74.771117722044053</c:v>
                </c:pt>
                <c:pt idx="66">
                  <c:v>74.54361939226095</c:v>
                </c:pt>
                <c:pt idx="67">
                  <c:v>74.619452168855318</c:v>
                </c:pt>
                <c:pt idx="68">
                  <c:v>74.846950498638421</c:v>
                </c:pt>
                <c:pt idx="69">
                  <c:v>74.846950498638421</c:v>
                </c:pt>
                <c:pt idx="70">
                  <c:v>74.846950498638421</c:v>
                </c:pt>
                <c:pt idx="71">
                  <c:v>74.846950498638421</c:v>
                </c:pt>
                <c:pt idx="72">
                  <c:v>74.846950498638421</c:v>
                </c:pt>
                <c:pt idx="73">
                  <c:v>74.922783275232788</c:v>
                </c:pt>
                <c:pt idx="74">
                  <c:v>74.771117722044053</c:v>
                </c:pt>
                <c:pt idx="75">
                  <c:v>74.771117722044053</c:v>
                </c:pt>
                <c:pt idx="76">
                  <c:v>74.771117722044053</c:v>
                </c:pt>
                <c:pt idx="77">
                  <c:v>74.771117722044053</c:v>
                </c:pt>
                <c:pt idx="78">
                  <c:v>74.846950498638421</c:v>
                </c:pt>
                <c:pt idx="79">
                  <c:v>74.771117722044053</c:v>
                </c:pt>
                <c:pt idx="80">
                  <c:v>74.846950498638421</c:v>
                </c:pt>
                <c:pt idx="81">
                  <c:v>74.846950498638421</c:v>
                </c:pt>
                <c:pt idx="82">
                  <c:v>74.846950498638421</c:v>
                </c:pt>
                <c:pt idx="83">
                  <c:v>74.846950498638421</c:v>
                </c:pt>
                <c:pt idx="84">
                  <c:v>74.846950498638421</c:v>
                </c:pt>
                <c:pt idx="85">
                  <c:v>74.771117722044053</c:v>
                </c:pt>
                <c:pt idx="86">
                  <c:v>74.771117722044053</c:v>
                </c:pt>
                <c:pt idx="87">
                  <c:v>74.771117722044053</c:v>
                </c:pt>
                <c:pt idx="88">
                  <c:v>74.771117722044053</c:v>
                </c:pt>
                <c:pt idx="89">
                  <c:v>74.771117722044053</c:v>
                </c:pt>
                <c:pt idx="90">
                  <c:v>74.771117722044053</c:v>
                </c:pt>
                <c:pt idx="91">
                  <c:v>74.771117722044053</c:v>
                </c:pt>
                <c:pt idx="92">
                  <c:v>74.771117722044053</c:v>
                </c:pt>
                <c:pt idx="93">
                  <c:v>74.771117722044053</c:v>
                </c:pt>
                <c:pt idx="94">
                  <c:v>74.771117722044053</c:v>
                </c:pt>
                <c:pt idx="95">
                  <c:v>74.771117722044053</c:v>
                </c:pt>
                <c:pt idx="96">
                  <c:v>74.771117722044053</c:v>
                </c:pt>
                <c:pt idx="97">
                  <c:v>74.771117722044053</c:v>
                </c:pt>
                <c:pt idx="98">
                  <c:v>74.771117722044053</c:v>
                </c:pt>
                <c:pt idx="99">
                  <c:v>74.771117722044053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1B56-4F91-9B88-5F1B147949CE}"/>
            </c:ext>
          </c:extLst>
        </c:ser>
        <c:ser>
          <c:idx val="1"/>
          <c:order val="1"/>
          <c:tx>
            <c:v>StNP-20</c:v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xVal>
            <c:numRef>
              <c:f>Sheet1!$K$17:$K$116</c:f>
              <c:numCache>
                <c:formatCode>General</c:formatCode>
                <c:ptCount val="100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  <c:pt idx="31">
                  <c:v>32</c:v>
                </c:pt>
                <c:pt idx="32">
                  <c:v>33</c:v>
                </c:pt>
                <c:pt idx="33">
                  <c:v>34</c:v>
                </c:pt>
                <c:pt idx="34">
                  <c:v>35</c:v>
                </c:pt>
                <c:pt idx="35">
                  <c:v>36</c:v>
                </c:pt>
                <c:pt idx="36">
                  <c:v>37</c:v>
                </c:pt>
                <c:pt idx="37">
                  <c:v>38</c:v>
                </c:pt>
                <c:pt idx="38">
                  <c:v>39</c:v>
                </c:pt>
                <c:pt idx="39">
                  <c:v>40</c:v>
                </c:pt>
                <c:pt idx="40">
                  <c:v>41</c:v>
                </c:pt>
                <c:pt idx="41">
                  <c:v>42</c:v>
                </c:pt>
                <c:pt idx="42">
                  <c:v>43</c:v>
                </c:pt>
                <c:pt idx="43">
                  <c:v>44</c:v>
                </c:pt>
                <c:pt idx="44">
                  <c:v>45</c:v>
                </c:pt>
                <c:pt idx="45">
                  <c:v>46</c:v>
                </c:pt>
                <c:pt idx="46">
                  <c:v>47</c:v>
                </c:pt>
                <c:pt idx="47">
                  <c:v>48</c:v>
                </c:pt>
                <c:pt idx="48">
                  <c:v>49</c:v>
                </c:pt>
                <c:pt idx="49">
                  <c:v>50</c:v>
                </c:pt>
                <c:pt idx="50">
                  <c:v>51</c:v>
                </c:pt>
                <c:pt idx="51">
                  <c:v>52</c:v>
                </c:pt>
                <c:pt idx="52">
                  <c:v>53</c:v>
                </c:pt>
                <c:pt idx="53">
                  <c:v>54</c:v>
                </c:pt>
                <c:pt idx="54">
                  <c:v>55</c:v>
                </c:pt>
                <c:pt idx="55">
                  <c:v>56</c:v>
                </c:pt>
                <c:pt idx="56">
                  <c:v>57</c:v>
                </c:pt>
                <c:pt idx="57">
                  <c:v>58</c:v>
                </c:pt>
                <c:pt idx="58">
                  <c:v>59</c:v>
                </c:pt>
                <c:pt idx="59">
                  <c:v>60</c:v>
                </c:pt>
                <c:pt idx="60">
                  <c:v>61</c:v>
                </c:pt>
                <c:pt idx="61">
                  <c:v>62</c:v>
                </c:pt>
                <c:pt idx="62">
                  <c:v>63</c:v>
                </c:pt>
                <c:pt idx="63">
                  <c:v>64</c:v>
                </c:pt>
                <c:pt idx="64">
                  <c:v>65</c:v>
                </c:pt>
                <c:pt idx="65">
                  <c:v>66</c:v>
                </c:pt>
                <c:pt idx="66">
                  <c:v>67</c:v>
                </c:pt>
                <c:pt idx="67">
                  <c:v>68</c:v>
                </c:pt>
                <c:pt idx="68">
                  <c:v>69</c:v>
                </c:pt>
                <c:pt idx="69">
                  <c:v>70</c:v>
                </c:pt>
                <c:pt idx="70">
                  <c:v>71</c:v>
                </c:pt>
                <c:pt idx="71">
                  <c:v>72</c:v>
                </c:pt>
                <c:pt idx="72">
                  <c:v>73</c:v>
                </c:pt>
                <c:pt idx="73">
                  <c:v>74</c:v>
                </c:pt>
                <c:pt idx="74">
                  <c:v>75</c:v>
                </c:pt>
                <c:pt idx="75">
                  <c:v>76</c:v>
                </c:pt>
                <c:pt idx="76">
                  <c:v>77</c:v>
                </c:pt>
                <c:pt idx="77">
                  <c:v>78</c:v>
                </c:pt>
                <c:pt idx="78">
                  <c:v>79</c:v>
                </c:pt>
                <c:pt idx="79">
                  <c:v>80</c:v>
                </c:pt>
                <c:pt idx="80">
                  <c:v>81</c:v>
                </c:pt>
                <c:pt idx="81">
                  <c:v>82</c:v>
                </c:pt>
                <c:pt idx="82">
                  <c:v>83</c:v>
                </c:pt>
                <c:pt idx="83">
                  <c:v>84</c:v>
                </c:pt>
                <c:pt idx="84">
                  <c:v>85</c:v>
                </c:pt>
                <c:pt idx="85">
                  <c:v>86</c:v>
                </c:pt>
                <c:pt idx="86">
                  <c:v>87</c:v>
                </c:pt>
                <c:pt idx="87">
                  <c:v>88</c:v>
                </c:pt>
                <c:pt idx="88">
                  <c:v>89</c:v>
                </c:pt>
                <c:pt idx="89">
                  <c:v>90</c:v>
                </c:pt>
                <c:pt idx="90">
                  <c:v>91</c:v>
                </c:pt>
                <c:pt idx="91">
                  <c:v>92</c:v>
                </c:pt>
                <c:pt idx="92">
                  <c:v>93</c:v>
                </c:pt>
                <c:pt idx="93">
                  <c:v>94</c:v>
                </c:pt>
                <c:pt idx="94">
                  <c:v>95</c:v>
                </c:pt>
                <c:pt idx="95">
                  <c:v>96</c:v>
                </c:pt>
                <c:pt idx="96">
                  <c:v>97</c:v>
                </c:pt>
                <c:pt idx="97">
                  <c:v>98</c:v>
                </c:pt>
                <c:pt idx="98">
                  <c:v>99</c:v>
                </c:pt>
                <c:pt idx="99">
                  <c:v>100</c:v>
                </c:pt>
              </c:numCache>
            </c:numRef>
          </c:xVal>
          <c:yVal>
            <c:numRef>
              <c:f>Sheet1!$N$17:$N$116</c:f>
              <c:numCache>
                <c:formatCode>General</c:formatCode>
                <c:ptCount val="100"/>
                <c:pt idx="0">
                  <c:v>166.19047619047618</c:v>
                </c:pt>
                <c:pt idx="1">
                  <c:v>155.82010582010582</c:v>
                </c:pt>
                <c:pt idx="2">
                  <c:v>145.13227513227514</c:v>
                </c:pt>
                <c:pt idx="3">
                  <c:v>121.7989417989418</c:v>
                </c:pt>
                <c:pt idx="4">
                  <c:v>114.81481481481481</c:v>
                </c:pt>
                <c:pt idx="5">
                  <c:v>108.99470899470899</c:v>
                </c:pt>
                <c:pt idx="6">
                  <c:v>103.75661375661376</c:v>
                </c:pt>
                <c:pt idx="7">
                  <c:v>99.206349206349202</c:v>
                </c:pt>
                <c:pt idx="8">
                  <c:v>95.132275132275126</c:v>
                </c:pt>
                <c:pt idx="9">
                  <c:v>91.534391534391531</c:v>
                </c:pt>
                <c:pt idx="10">
                  <c:v>88.201058201058203</c:v>
                </c:pt>
                <c:pt idx="11">
                  <c:v>85.18518518518519</c:v>
                </c:pt>
                <c:pt idx="12">
                  <c:v>82.75132275132276</c:v>
                </c:pt>
                <c:pt idx="13">
                  <c:v>80.634920634920647</c:v>
                </c:pt>
                <c:pt idx="14">
                  <c:v>78.73015873015872</c:v>
                </c:pt>
                <c:pt idx="15">
                  <c:v>76.825396825396822</c:v>
                </c:pt>
                <c:pt idx="16">
                  <c:v>75.132275132275126</c:v>
                </c:pt>
                <c:pt idx="17">
                  <c:v>73.386243386243379</c:v>
                </c:pt>
                <c:pt idx="18">
                  <c:v>72.063492063492063</c:v>
                </c:pt>
                <c:pt idx="19">
                  <c:v>70.793650793650798</c:v>
                </c:pt>
                <c:pt idx="20">
                  <c:v>69.523809523809518</c:v>
                </c:pt>
                <c:pt idx="21">
                  <c:v>68.306878306878303</c:v>
                </c:pt>
                <c:pt idx="22">
                  <c:v>67.195767195767203</c:v>
                </c:pt>
                <c:pt idx="23">
                  <c:v>66.296296296296291</c:v>
                </c:pt>
                <c:pt idx="24">
                  <c:v>65.502645502645507</c:v>
                </c:pt>
                <c:pt idx="25">
                  <c:v>64.497354497354493</c:v>
                </c:pt>
                <c:pt idx="26">
                  <c:v>63.703703703703702</c:v>
                </c:pt>
                <c:pt idx="27">
                  <c:v>62.857142857142861</c:v>
                </c:pt>
                <c:pt idx="28">
                  <c:v>62.169312169312164</c:v>
                </c:pt>
                <c:pt idx="29">
                  <c:v>61.481481481481481</c:v>
                </c:pt>
                <c:pt idx="30">
                  <c:v>60.793650793650798</c:v>
                </c:pt>
                <c:pt idx="31">
                  <c:v>60.105820105820108</c:v>
                </c:pt>
                <c:pt idx="32">
                  <c:v>59.36507936507936</c:v>
                </c:pt>
                <c:pt idx="33">
                  <c:v>58.730158730158735</c:v>
                </c:pt>
                <c:pt idx="34">
                  <c:v>58.148148148148145</c:v>
                </c:pt>
                <c:pt idx="35">
                  <c:v>57.61904761904762</c:v>
                </c:pt>
                <c:pt idx="36">
                  <c:v>57.089947089947088</c:v>
                </c:pt>
                <c:pt idx="37">
                  <c:v>56.455026455026456</c:v>
                </c:pt>
                <c:pt idx="38">
                  <c:v>56.031746031746032</c:v>
                </c:pt>
                <c:pt idx="39">
                  <c:v>55.555555555555557</c:v>
                </c:pt>
                <c:pt idx="40">
                  <c:v>55.079365079365083</c:v>
                </c:pt>
                <c:pt idx="41">
                  <c:v>54.550264550264551</c:v>
                </c:pt>
                <c:pt idx="42">
                  <c:v>54.074074074074076</c:v>
                </c:pt>
                <c:pt idx="43">
                  <c:v>53.650793650793652</c:v>
                </c:pt>
                <c:pt idx="44">
                  <c:v>53.227513227513228</c:v>
                </c:pt>
                <c:pt idx="45">
                  <c:v>52.857142857142861</c:v>
                </c:pt>
                <c:pt idx="46">
                  <c:v>52.486772486772487</c:v>
                </c:pt>
                <c:pt idx="47">
                  <c:v>52.116402116402121</c:v>
                </c:pt>
                <c:pt idx="48">
                  <c:v>51.746031746031747</c:v>
                </c:pt>
                <c:pt idx="49">
                  <c:v>51.428571428571423</c:v>
                </c:pt>
                <c:pt idx="50">
                  <c:v>51.058201058201057</c:v>
                </c:pt>
                <c:pt idx="51">
                  <c:v>50.793650793650798</c:v>
                </c:pt>
                <c:pt idx="52">
                  <c:v>50.476190476190474</c:v>
                </c:pt>
                <c:pt idx="53">
                  <c:v>50.105820105820108</c:v>
                </c:pt>
                <c:pt idx="54">
                  <c:v>49.788359788359791</c:v>
                </c:pt>
                <c:pt idx="55">
                  <c:v>49.576719576719583</c:v>
                </c:pt>
                <c:pt idx="56">
                  <c:v>49.25925925925926</c:v>
                </c:pt>
                <c:pt idx="57">
                  <c:v>48.994708994708994</c:v>
                </c:pt>
                <c:pt idx="58">
                  <c:v>48.730158730158735</c:v>
                </c:pt>
                <c:pt idx="59">
                  <c:v>48.412698412698411</c:v>
                </c:pt>
                <c:pt idx="60">
                  <c:v>48.148148148148145</c:v>
                </c:pt>
                <c:pt idx="61">
                  <c:v>48.042328042328045</c:v>
                </c:pt>
                <c:pt idx="62">
                  <c:v>47.777777777777779</c:v>
                </c:pt>
                <c:pt idx="63">
                  <c:v>47.51322751322752</c:v>
                </c:pt>
                <c:pt idx="64">
                  <c:v>47.301587301587297</c:v>
                </c:pt>
                <c:pt idx="65">
                  <c:v>47.037037037037038</c:v>
                </c:pt>
                <c:pt idx="66">
                  <c:v>46.825396825396822</c:v>
                </c:pt>
                <c:pt idx="67">
                  <c:v>46.560846560846556</c:v>
                </c:pt>
                <c:pt idx="68">
                  <c:v>46.349206349206348</c:v>
                </c:pt>
                <c:pt idx="69">
                  <c:v>46.243386243386247</c:v>
                </c:pt>
                <c:pt idx="70">
                  <c:v>45.978835978835981</c:v>
                </c:pt>
                <c:pt idx="71">
                  <c:v>45.767195767195766</c:v>
                </c:pt>
                <c:pt idx="72">
                  <c:v>45.555555555555557</c:v>
                </c:pt>
                <c:pt idx="73">
                  <c:v>45.396825396825399</c:v>
                </c:pt>
                <c:pt idx="74">
                  <c:v>45.18518518518519</c:v>
                </c:pt>
                <c:pt idx="75">
                  <c:v>44.973544973544975</c:v>
                </c:pt>
                <c:pt idx="76">
                  <c:v>44.867724867724867</c:v>
                </c:pt>
                <c:pt idx="77">
                  <c:v>44.708994708994716</c:v>
                </c:pt>
                <c:pt idx="78">
                  <c:v>44.497354497354493</c:v>
                </c:pt>
                <c:pt idx="79">
                  <c:v>44.338624338624342</c:v>
                </c:pt>
                <c:pt idx="80">
                  <c:v>44.126984126984127</c:v>
                </c:pt>
                <c:pt idx="81">
                  <c:v>44.021164021164019</c:v>
                </c:pt>
                <c:pt idx="82">
                  <c:v>43.862433862433861</c:v>
                </c:pt>
                <c:pt idx="83">
                  <c:v>43.703703703703709</c:v>
                </c:pt>
                <c:pt idx="84">
                  <c:v>43.492063492063487</c:v>
                </c:pt>
                <c:pt idx="85">
                  <c:v>43.386243386243386</c:v>
                </c:pt>
                <c:pt idx="86">
                  <c:v>43.174603174603178</c:v>
                </c:pt>
                <c:pt idx="87">
                  <c:v>43.015873015873012</c:v>
                </c:pt>
                <c:pt idx="88">
                  <c:v>42.910052910052912</c:v>
                </c:pt>
                <c:pt idx="89">
                  <c:v>42.804232804232804</c:v>
                </c:pt>
                <c:pt idx="90">
                  <c:v>42.592592592592595</c:v>
                </c:pt>
                <c:pt idx="91">
                  <c:v>42.539682539682538</c:v>
                </c:pt>
                <c:pt idx="92">
                  <c:v>42.380952380952387</c:v>
                </c:pt>
                <c:pt idx="93">
                  <c:v>42.275132275132272</c:v>
                </c:pt>
                <c:pt idx="94">
                  <c:v>42.116402116402121</c:v>
                </c:pt>
                <c:pt idx="95">
                  <c:v>42.010582010582013</c:v>
                </c:pt>
                <c:pt idx="96">
                  <c:v>41.851851851851855</c:v>
                </c:pt>
                <c:pt idx="97">
                  <c:v>41.746031746031747</c:v>
                </c:pt>
                <c:pt idx="98">
                  <c:v>41.481481481481481</c:v>
                </c:pt>
                <c:pt idx="99">
                  <c:v>41.428571428571423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1B56-4F91-9B88-5F1B147949CE}"/>
            </c:ext>
          </c:extLst>
        </c:ser>
        <c:ser>
          <c:idx val="2"/>
          <c:order val="2"/>
          <c:tx>
            <c:v>StNP-20, StNP-500 25:75 wt%</c:v>
          </c:tx>
          <c:spPr>
            <a:ln w="19050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xVal>
            <c:numRef>
              <c:f>Sheet1!$Q$17:$Q$116</c:f>
              <c:numCache>
                <c:formatCode>General</c:formatCode>
                <c:ptCount val="100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  <c:pt idx="31">
                  <c:v>32</c:v>
                </c:pt>
                <c:pt idx="32">
                  <c:v>33</c:v>
                </c:pt>
                <c:pt idx="33">
                  <c:v>34</c:v>
                </c:pt>
                <c:pt idx="34">
                  <c:v>35</c:v>
                </c:pt>
                <c:pt idx="35">
                  <c:v>36</c:v>
                </c:pt>
                <c:pt idx="36">
                  <c:v>37</c:v>
                </c:pt>
                <c:pt idx="37">
                  <c:v>38</c:v>
                </c:pt>
                <c:pt idx="38">
                  <c:v>39</c:v>
                </c:pt>
                <c:pt idx="39">
                  <c:v>40</c:v>
                </c:pt>
                <c:pt idx="40">
                  <c:v>41</c:v>
                </c:pt>
                <c:pt idx="41">
                  <c:v>42</c:v>
                </c:pt>
                <c:pt idx="42">
                  <c:v>43</c:v>
                </c:pt>
                <c:pt idx="43">
                  <c:v>44</c:v>
                </c:pt>
                <c:pt idx="44">
                  <c:v>45</c:v>
                </c:pt>
                <c:pt idx="45">
                  <c:v>46</c:v>
                </c:pt>
                <c:pt idx="46">
                  <c:v>47</c:v>
                </c:pt>
                <c:pt idx="47">
                  <c:v>48</c:v>
                </c:pt>
                <c:pt idx="48">
                  <c:v>49</c:v>
                </c:pt>
                <c:pt idx="49">
                  <c:v>50</c:v>
                </c:pt>
                <c:pt idx="50">
                  <c:v>51</c:v>
                </c:pt>
                <c:pt idx="51">
                  <c:v>52</c:v>
                </c:pt>
                <c:pt idx="52">
                  <c:v>53</c:v>
                </c:pt>
                <c:pt idx="53">
                  <c:v>54</c:v>
                </c:pt>
                <c:pt idx="54">
                  <c:v>55</c:v>
                </c:pt>
                <c:pt idx="55">
                  <c:v>56</c:v>
                </c:pt>
                <c:pt idx="56">
                  <c:v>57</c:v>
                </c:pt>
                <c:pt idx="57">
                  <c:v>58</c:v>
                </c:pt>
                <c:pt idx="58">
                  <c:v>59</c:v>
                </c:pt>
                <c:pt idx="59">
                  <c:v>60</c:v>
                </c:pt>
                <c:pt idx="60">
                  <c:v>61</c:v>
                </c:pt>
                <c:pt idx="61">
                  <c:v>62</c:v>
                </c:pt>
                <c:pt idx="62">
                  <c:v>63</c:v>
                </c:pt>
                <c:pt idx="63">
                  <c:v>64</c:v>
                </c:pt>
                <c:pt idx="64">
                  <c:v>65</c:v>
                </c:pt>
                <c:pt idx="65">
                  <c:v>66</c:v>
                </c:pt>
                <c:pt idx="66">
                  <c:v>67</c:v>
                </c:pt>
                <c:pt idx="67">
                  <c:v>68</c:v>
                </c:pt>
                <c:pt idx="68">
                  <c:v>69</c:v>
                </c:pt>
                <c:pt idx="69">
                  <c:v>70</c:v>
                </c:pt>
                <c:pt idx="70">
                  <c:v>71</c:v>
                </c:pt>
                <c:pt idx="71">
                  <c:v>72</c:v>
                </c:pt>
                <c:pt idx="72">
                  <c:v>73</c:v>
                </c:pt>
                <c:pt idx="73">
                  <c:v>74</c:v>
                </c:pt>
                <c:pt idx="74">
                  <c:v>75</c:v>
                </c:pt>
                <c:pt idx="75">
                  <c:v>76</c:v>
                </c:pt>
                <c:pt idx="76">
                  <c:v>77</c:v>
                </c:pt>
                <c:pt idx="77">
                  <c:v>78</c:v>
                </c:pt>
                <c:pt idx="78">
                  <c:v>79</c:v>
                </c:pt>
                <c:pt idx="79">
                  <c:v>80</c:v>
                </c:pt>
                <c:pt idx="80">
                  <c:v>81</c:v>
                </c:pt>
                <c:pt idx="81">
                  <c:v>82</c:v>
                </c:pt>
                <c:pt idx="82">
                  <c:v>83</c:v>
                </c:pt>
                <c:pt idx="83">
                  <c:v>84</c:v>
                </c:pt>
                <c:pt idx="84">
                  <c:v>85</c:v>
                </c:pt>
                <c:pt idx="85">
                  <c:v>86</c:v>
                </c:pt>
                <c:pt idx="86">
                  <c:v>87</c:v>
                </c:pt>
                <c:pt idx="87">
                  <c:v>88</c:v>
                </c:pt>
                <c:pt idx="88">
                  <c:v>89</c:v>
                </c:pt>
                <c:pt idx="89">
                  <c:v>90</c:v>
                </c:pt>
                <c:pt idx="90">
                  <c:v>91</c:v>
                </c:pt>
                <c:pt idx="91">
                  <c:v>92</c:v>
                </c:pt>
                <c:pt idx="92">
                  <c:v>93</c:v>
                </c:pt>
                <c:pt idx="93">
                  <c:v>94</c:v>
                </c:pt>
                <c:pt idx="94">
                  <c:v>95</c:v>
                </c:pt>
                <c:pt idx="95">
                  <c:v>96</c:v>
                </c:pt>
                <c:pt idx="96">
                  <c:v>97</c:v>
                </c:pt>
                <c:pt idx="97">
                  <c:v>98</c:v>
                </c:pt>
                <c:pt idx="98">
                  <c:v>99</c:v>
                </c:pt>
                <c:pt idx="99">
                  <c:v>100</c:v>
                </c:pt>
              </c:numCache>
            </c:numRef>
          </c:xVal>
          <c:yVal>
            <c:numRef>
              <c:f>Sheet1!$U$17:$U$116</c:f>
              <c:numCache>
                <c:formatCode>General</c:formatCode>
                <c:ptCount val="100"/>
                <c:pt idx="0">
                  <c:v>636.40965732087227</c:v>
                </c:pt>
                <c:pt idx="1">
                  <c:v>541.16043613707166</c:v>
                </c:pt>
                <c:pt idx="2">
                  <c:v>467.09501557632399</c:v>
                </c:pt>
                <c:pt idx="3">
                  <c:v>370.91121495327104</c:v>
                </c:pt>
                <c:pt idx="4">
                  <c:v>330.02336448598135</c:v>
                </c:pt>
                <c:pt idx="5">
                  <c:v>304.51713395638632</c:v>
                </c:pt>
                <c:pt idx="6">
                  <c:v>278.58255451713399</c:v>
                </c:pt>
                <c:pt idx="7">
                  <c:v>259.22897196261681</c:v>
                </c:pt>
                <c:pt idx="8">
                  <c:v>243.02959501557632</c:v>
                </c:pt>
                <c:pt idx="9">
                  <c:v>229.32242990654206</c:v>
                </c:pt>
                <c:pt idx="10">
                  <c:v>216.16043613707166</c:v>
                </c:pt>
                <c:pt idx="11">
                  <c:v>205.14018691588788</c:v>
                </c:pt>
                <c:pt idx="12">
                  <c:v>188.94080996884736</c:v>
                </c:pt>
                <c:pt idx="13">
                  <c:v>174.22118380062307</c:v>
                </c:pt>
                <c:pt idx="14">
                  <c:v>167.75700934579439</c:v>
                </c:pt>
                <c:pt idx="15">
                  <c:v>160.16355140186917</c:v>
                </c:pt>
                <c:pt idx="16">
                  <c:v>153.34890965732086</c:v>
                </c:pt>
                <c:pt idx="17">
                  <c:v>144.08099688473521</c:v>
                </c:pt>
                <c:pt idx="18">
                  <c:v>135.51401869158877</c:v>
                </c:pt>
                <c:pt idx="19">
                  <c:v>130.17912772585669</c:v>
                </c:pt>
                <c:pt idx="20">
                  <c:v>127.10280373831777</c:v>
                </c:pt>
                <c:pt idx="21">
                  <c:v>120.32710280373831</c:v>
                </c:pt>
                <c:pt idx="22">
                  <c:v>116.16043613707166</c:v>
                </c:pt>
                <c:pt idx="23">
                  <c:v>113.16199376947041</c:v>
                </c:pt>
                <c:pt idx="24">
                  <c:v>109.54049844236761</c:v>
                </c:pt>
                <c:pt idx="25">
                  <c:v>106.30841121495328</c:v>
                </c:pt>
                <c:pt idx="26">
                  <c:v>103.81619937694704</c:v>
                </c:pt>
                <c:pt idx="27">
                  <c:v>101.4797507788162</c:v>
                </c:pt>
                <c:pt idx="28">
                  <c:v>99.376947040498436</c:v>
                </c:pt>
                <c:pt idx="29">
                  <c:v>97.663551401869171</c:v>
                </c:pt>
                <c:pt idx="30">
                  <c:v>100.35046728971962</c:v>
                </c:pt>
                <c:pt idx="31">
                  <c:v>94.820872274143298</c:v>
                </c:pt>
                <c:pt idx="32">
                  <c:v>93.4190031152648</c:v>
                </c:pt>
                <c:pt idx="33">
                  <c:v>91.939252336448604</c:v>
                </c:pt>
                <c:pt idx="34">
                  <c:v>91.31619937694704</c:v>
                </c:pt>
                <c:pt idx="35">
                  <c:v>89.330218068535828</c:v>
                </c:pt>
                <c:pt idx="36">
                  <c:v>88.317757009345797</c:v>
                </c:pt>
                <c:pt idx="37">
                  <c:v>87.227414330218068</c:v>
                </c:pt>
                <c:pt idx="38">
                  <c:v>86.331775700934585</c:v>
                </c:pt>
                <c:pt idx="39">
                  <c:v>85.046728971962622</c:v>
                </c:pt>
                <c:pt idx="40">
                  <c:v>84.618380062305292</c:v>
                </c:pt>
                <c:pt idx="41">
                  <c:v>83.372274143302192</c:v>
                </c:pt>
                <c:pt idx="42">
                  <c:v>82.63239875389408</c:v>
                </c:pt>
                <c:pt idx="43">
                  <c:v>81.853582554517132</c:v>
                </c:pt>
                <c:pt idx="44">
                  <c:v>80.95794392523365</c:v>
                </c:pt>
                <c:pt idx="45">
                  <c:v>80.295950155763236</c:v>
                </c:pt>
                <c:pt idx="46">
                  <c:v>79.400311526479754</c:v>
                </c:pt>
                <c:pt idx="47">
                  <c:v>79.127725856697822</c:v>
                </c:pt>
                <c:pt idx="48">
                  <c:v>78.19314641744549</c:v>
                </c:pt>
                <c:pt idx="49">
                  <c:v>79.828660436137071</c:v>
                </c:pt>
                <c:pt idx="50">
                  <c:v>77.258566978193144</c:v>
                </c:pt>
                <c:pt idx="51">
                  <c:v>76.557632398753896</c:v>
                </c:pt>
                <c:pt idx="52">
                  <c:v>75.973520249221181</c:v>
                </c:pt>
                <c:pt idx="53">
                  <c:v>75.428348909657331</c:v>
                </c:pt>
                <c:pt idx="54">
                  <c:v>75.194704049844233</c:v>
                </c:pt>
                <c:pt idx="55">
                  <c:v>74.415887850467286</c:v>
                </c:pt>
                <c:pt idx="56">
                  <c:v>74.026479750778819</c:v>
                </c:pt>
                <c:pt idx="57">
                  <c:v>73.598130841121502</c:v>
                </c:pt>
                <c:pt idx="58">
                  <c:v>73.169781931464186</c:v>
                </c:pt>
                <c:pt idx="59">
                  <c:v>72.741433021806856</c:v>
                </c:pt>
                <c:pt idx="60">
                  <c:v>71.923676012461058</c:v>
                </c:pt>
                <c:pt idx="61">
                  <c:v>71.923676012461058</c:v>
                </c:pt>
                <c:pt idx="62">
                  <c:v>71.300623052959509</c:v>
                </c:pt>
                <c:pt idx="63">
                  <c:v>70.794392523364479</c:v>
                </c:pt>
                <c:pt idx="64">
                  <c:v>69.937694704049846</c:v>
                </c:pt>
                <c:pt idx="65">
                  <c:v>69.392523364485982</c:v>
                </c:pt>
                <c:pt idx="66">
                  <c:v>69.003115264797501</c:v>
                </c:pt>
                <c:pt idx="67">
                  <c:v>69.158878504672899</c:v>
                </c:pt>
                <c:pt idx="68">
                  <c:v>72.975077881619939</c:v>
                </c:pt>
                <c:pt idx="69">
                  <c:v>72.352024922118375</c:v>
                </c:pt>
                <c:pt idx="70">
                  <c:v>71.573208722741427</c:v>
                </c:pt>
                <c:pt idx="71">
                  <c:v>67.679127725856702</c:v>
                </c:pt>
                <c:pt idx="72">
                  <c:v>68.263239875389417</c:v>
                </c:pt>
                <c:pt idx="73">
                  <c:v>66.978193146417439</c:v>
                </c:pt>
                <c:pt idx="74">
                  <c:v>68.496884735202499</c:v>
                </c:pt>
                <c:pt idx="75">
                  <c:v>66.510903426791288</c:v>
                </c:pt>
                <c:pt idx="76">
                  <c:v>66.004672897196272</c:v>
                </c:pt>
                <c:pt idx="77">
                  <c:v>65.809968847352025</c:v>
                </c:pt>
                <c:pt idx="78">
                  <c:v>65.342679127725859</c:v>
                </c:pt>
                <c:pt idx="79">
                  <c:v>65.031152647975077</c:v>
                </c:pt>
                <c:pt idx="80">
                  <c:v>64.330218068535828</c:v>
                </c:pt>
                <c:pt idx="81">
                  <c:v>64.096573208722745</c:v>
                </c:pt>
                <c:pt idx="82">
                  <c:v>64.135514018691595</c:v>
                </c:pt>
                <c:pt idx="83">
                  <c:v>63.629283489096572</c:v>
                </c:pt>
                <c:pt idx="84">
                  <c:v>63.395638629283489</c:v>
                </c:pt>
                <c:pt idx="85">
                  <c:v>63.123052959501557</c:v>
                </c:pt>
                <c:pt idx="86">
                  <c:v>63.006230529595015</c:v>
                </c:pt>
                <c:pt idx="87">
                  <c:v>62.733644859813083</c:v>
                </c:pt>
                <c:pt idx="88">
                  <c:v>62.5</c:v>
                </c:pt>
                <c:pt idx="89">
                  <c:v>63.940809968847354</c:v>
                </c:pt>
                <c:pt idx="90">
                  <c:v>61.993769470404992</c:v>
                </c:pt>
                <c:pt idx="91">
                  <c:v>62.110591900311526</c:v>
                </c:pt>
                <c:pt idx="92">
                  <c:v>65.693146417445476</c:v>
                </c:pt>
                <c:pt idx="93">
                  <c:v>62.383177570093466</c:v>
                </c:pt>
                <c:pt idx="94">
                  <c:v>65.147975077881625</c:v>
                </c:pt>
                <c:pt idx="95">
                  <c:v>65.26479750778816</c:v>
                </c:pt>
                <c:pt idx="96">
                  <c:v>65.303738317757009</c:v>
                </c:pt>
                <c:pt idx="97">
                  <c:v>65.26479750778816</c:v>
                </c:pt>
                <c:pt idx="98">
                  <c:v>65.147975077881625</c:v>
                </c:pt>
                <c:pt idx="99">
                  <c:v>64.680685358255445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1B56-4F91-9B88-5F1B147949CE}"/>
            </c:ext>
          </c:extLst>
        </c:ser>
        <c:ser>
          <c:idx val="3"/>
          <c:order val="3"/>
          <c:tx>
            <c:v>FS,Sy 25:75 wt%</c:v>
          </c:tx>
          <c:spPr>
            <a:ln w="19050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xVal>
            <c:numRef>
              <c:f>Sheet1!$Y$17:$Y$37</c:f>
              <c:numCache>
                <c:formatCode>General</c:formatCode>
                <c:ptCount val="21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</c:numCache>
            </c:numRef>
          </c:xVal>
          <c:yVal>
            <c:numRef>
              <c:f>Sheet1!$AB$17:$AB$37</c:f>
              <c:numCache>
                <c:formatCode>General</c:formatCode>
                <c:ptCount val="21"/>
                <c:pt idx="0">
                  <c:v>815.17434560030904</c:v>
                </c:pt>
                <c:pt idx="1">
                  <c:v>563.99111368685396</c:v>
                </c:pt>
                <c:pt idx="2">
                  <c:v>429.53733217424895</c:v>
                </c:pt>
                <c:pt idx="3">
                  <c:v>319.13455037187288</c:v>
                </c:pt>
                <c:pt idx="4">
                  <c:v>278.37341833285035</c:v>
                </c:pt>
                <c:pt idx="5">
                  <c:v>247.75427412344246</c:v>
                </c:pt>
                <c:pt idx="6">
                  <c:v>220.80556360475222</c:v>
                </c:pt>
                <c:pt idx="7">
                  <c:v>197.3824012363566</c:v>
                </c:pt>
                <c:pt idx="8">
                  <c:v>176.66376895585819</c:v>
                </c:pt>
                <c:pt idx="9">
                  <c:v>160.00193180720564</c:v>
                </c:pt>
                <c:pt idx="10">
                  <c:v>147.01052834927074</c:v>
                </c:pt>
                <c:pt idx="11">
                  <c:v>136.96513087993819</c:v>
                </c:pt>
                <c:pt idx="12">
                  <c:v>128.61006471554137</c:v>
                </c:pt>
                <c:pt idx="13">
                  <c:v>121.3657876943881</c:v>
                </c:pt>
                <c:pt idx="14">
                  <c:v>115.57036607746547</c:v>
                </c:pt>
                <c:pt idx="15">
                  <c:v>110.20960108181202</c:v>
                </c:pt>
                <c:pt idx="16">
                  <c:v>105.62155896841494</c:v>
                </c:pt>
                <c:pt idx="17">
                  <c:v>101.5647638365691</c:v>
                </c:pt>
                <c:pt idx="18">
                  <c:v>97.990920506133477</c:v>
                </c:pt>
                <c:pt idx="19">
                  <c:v>94.755143436685017</c:v>
                </c:pt>
                <c:pt idx="20">
                  <c:v>91.857432628223705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3-1B56-4F91-9B88-5F1B147949C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62419944"/>
        <c:axId val="462423552"/>
      </c:scatterChart>
      <c:valAx>
        <c:axId val="462419944"/>
        <c:scaling>
          <c:orientation val="minMax"/>
          <c:max val="100"/>
        </c:scaling>
        <c:delete val="0"/>
        <c:axPos val="b"/>
        <c:majorGridlines>
          <c:spPr>
            <a:ln w="9525" cap="flat" cmpd="sng" algn="ctr">
              <a:noFill/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sz="2000"/>
                  <a:t>Cycle number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2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62423552"/>
        <c:crosses val="autoZero"/>
        <c:crossBetween val="midCat"/>
        <c:majorUnit val="10"/>
      </c:valAx>
      <c:valAx>
        <c:axId val="462423552"/>
        <c:scaling>
          <c:orientation val="minMax"/>
        </c:scaling>
        <c:delete val="0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sz="1800"/>
                  <a:t>Capacity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62419944"/>
        <c:crosses val="autoZero"/>
        <c:crossBetween val="midCat"/>
      </c:valAx>
      <c:spPr>
        <a:noFill/>
        <a:ln>
          <a:solidFill>
            <a:srgbClr val="000000"/>
          </a:solidFill>
        </a:ln>
        <a:effectLst/>
      </c:spPr>
    </c:plotArea>
    <c:legend>
      <c:legendPos val="tr"/>
      <c:layout>
        <c:manualLayout>
          <c:xMode val="edge"/>
          <c:yMode val="edge"/>
          <c:x val="0.5988100924949894"/>
          <c:y val="7.0842531569420497E-2"/>
          <c:w val="0.35047650228843102"/>
          <c:h val="0.40500733173270598"/>
        </c:manualLayout>
      </c:layout>
      <c:overlay val="1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UOS Stephenson" pitchFamily="-12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UOS Stephenson" pitchFamily="-12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22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UOS Stephenson" pitchFamily="-12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22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fld id="{B4DD4A0E-A071-47B5-98F1-36EABB00AAAC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3287440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UOS Stephenson" pitchFamily="-12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UOS Stephenson" pitchFamily="-12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33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UOS Stephenson" pitchFamily="-12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1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fld id="{3E5BDD99-E0B0-45CF-86E5-0C12C94E08EA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21713897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UOS Stephenson" pitchFamily="-128" charset="0"/>
        <a:ea typeface="MS PGothic" pitchFamily="34" charset="-128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UOS Stephenson" pitchFamily="-128" charset="0"/>
        <a:ea typeface="MS PGothic" pitchFamily="34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UOS Stephenson" pitchFamily="-128" charset="0"/>
        <a:ea typeface="MS PGothic" pitchFamily="34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UOS Stephenson" pitchFamily="-128" charset="0"/>
        <a:ea typeface="MS PGothic" pitchFamily="34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UOS Stephenson" pitchFamily="-128" charset="0"/>
        <a:ea typeface="MS PGothic" pitchFamily="34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La, Nd, Ce, Pr. Ni, Co, Mn, Al. </a:t>
            </a:r>
          </a:p>
          <a:p>
            <a:endParaRPr lang="en-GB" dirty="0"/>
          </a:p>
          <a:p>
            <a:r>
              <a:rPr lang="en-GB" dirty="0" err="1"/>
              <a:t>Ti</a:t>
            </a:r>
            <a:r>
              <a:rPr lang="en-GB" dirty="0"/>
              <a:t>, V. Zr, Ni, Cr, Co, Fe, Mn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5BDD99-E0B0-45CF-86E5-0C12C94E08EA}" type="slidenum">
              <a:rPr lang="en-GB" altLang="en-US" smtClean="0"/>
              <a:pPr/>
              <a:t>18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5265385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E5BDD99-E0B0-45CF-86E5-0C12C94E08EA}" type="slidenum">
              <a:rPr kumimoji="0" lang="en-GB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UOS Stephenson" panose="02070503080000020004" pitchFamily="18" charset="0"/>
                <a:ea typeface="MS PGothic" panose="020B0600070205080204" pitchFamily="34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57</a:t>
            </a:fld>
            <a:endParaRPr kumimoji="0" lang="en-GB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UOS Stephenson" panose="02070503080000020004" pitchFamily="18" charset="0"/>
              <a:ea typeface="MS PGothic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64277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2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2.xml"/><Relationship Id="rId1" Type="http://schemas.openxmlformats.org/officeDocument/2006/relationships/themeOverride" Target="../theme/themeOverride2.xml"/><Relationship Id="rId4" Type="http://schemas.openxmlformats.org/officeDocument/2006/relationships/image" Target="../media/image2.jpe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812800" y="2209800"/>
            <a:ext cx="10972800" cy="1828800"/>
          </a:xfrm>
        </p:spPr>
        <p:txBody>
          <a:bodyPr anchor="ctr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812800" y="4876800"/>
            <a:ext cx="10972800" cy="1066800"/>
          </a:xfrm>
        </p:spPr>
        <p:txBody>
          <a:bodyPr/>
          <a:lstStyle>
            <a:lvl1pPr marL="0" indent="0">
              <a:spcBef>
                <a:spcPct val="0"/>
              </a:spcBef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 b="1"/>
            </a:lvl1pPr>
          </a:lstStyle>
          <a:p>
            <a:fld id="{8C24EF9A-BF82-46E1-B0D1-E30DDEAC2E90}" type="slidenum">
              <a:rPr lang="en-GB" altLang="en-US"/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7" name="Rectangle 18"/>
          <p:cNvSpPr>
            <a:spLocks noGrp="1" noChangeArrowheads="1"/>
          </p:cNvSpPr>
          <p:nvPr>
            <p:ph type="dt" sz="half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C459E5A-3667-46E1-B7B5-26682E39624C}" type="datetime1">
              <a:rPr lang="en-GB" altLang="en-US"/>
              <a:pPr>
                <a:defRPr/>
              </a:pPr>
              <a:t>16/09/2021</a:t>
            </a:fld>
            <a:endParaRPr lang="en-GB" altLang="en-US"/>
          </a:p>
        </p:txBody>
      </p:sp>
      <p:sp>
        <p:nvSpPr>
          <p:cNvPr id="8" name="Rectangle 19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GB" altLang="en-US"/>
              <a:t>© The University of Sheffield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0000" y="6293021"/>
            <a:ext cx="707897" cy="43239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00" y="180000"/>
            <a:ext cx="2334605" cy="9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7577089"/>
      </p:ext>
    </p:extLst>
  </p:cSld>
  <p:clrMapOvr>
    <a:overrideClrMapping bg1="dk2" tx1="lt1" bg2="dk1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CA9C82-3AB1-436C-91CF-CE7B793EE7F5}" type="datetime1">
              <a:rPr lang="en-GB" altLang="en-US"/>
              <a:pPr>
                <a:defRPr/>
              </a:pPr>
              <a:t>16/09/2021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en-US"/>
              <a:t>© The University of Sheffield</a:t>
            </a:r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5268B56-0CA7-4DFB-AA40-E9EAE5345E98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8346265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1371600"/>
            <a:ext cx="2743200" cy="4724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2800" y="1371600"/>
            <a:ext cx="8026400" cy="4724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5B104A-A348-4CDD-86FE-080EE3B8EC7A}" type="datetime1">
              <a:rPr lang="en-GB" altLang="en-US"/>
              <a:pPr>
                <a:defRPr/>
              </a:pPr>
              <a:t>16/09/2021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en-US"/>
              <a:t>© The University of Sheffield</a:t>
            </a:r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A73BB58-6DE4-4812-B886-7708599605AF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853746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1371600"/>
            <a:ext cx="10972800" cy="762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812800" y="2362200"/>
            <a:ext cx="5384800" cy="3733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00800" y="2362200"/>
            <a:ext cx="5384800" cy="3733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9EC849-83EB-4095-8B62-07B5F114D052}" type="datetime1">
              <a:rPr lang="en-GB" altLang="en-US"/>
              <a:pPr>
                <a:defRPr/>
              </a:pPr>
              <a:t>16/09/2021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en-US"/>
              <a:t>© The University of Sheffield</a:t>
            </a:r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6F5AC37-F7EE-4D09-9610-205BB837C0F3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5302512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812800" y="2209800"/>
            <a:ext cx="10972800" cy="1828800"/>
          </a:xfrm>
        </p:spPr>
        <p:txBody>
          <a:bodyPr anchor="ctr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812800" y="4876800"/>
            <a:ext cx="10972800" cy="1066800"/>
          </a:xfrm>
        </p:spPr>
        <p:txBody>
          <a:bodyPr/>
          <a:lstStyle>
            <a:lvl1pPr marL="0" indent="0">
              <a:spcBef>
                <a:spcPct val="0"/>
              </a:spcBef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 b="1"/>
            </a:lvl1pPr>
          </a:lstStyle>
          <a:p>
            <a:fld id="{8C24EF9A-BF82-46E1-B0D1-E30DDEAC2E90}" type="slidenum">
              <a:rPr lang="en-GB" altLang="en-US"/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7" name="Rectangle 18"/>
          <p:cNvSpPr>
            <a:spLocks noGrp="1" noChangeArrowheads="1"/>
          </p:cNvSpPr>
          <p:nvPr>
            <p:ph type="dt" sz="half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C459E5A-3667-46E1-B7B5-26682E39624C}" type="datetime1">
              <a:rPr lang="en-GB" altLang="en-US"/>
              <a:pPr>
                <a:defRPr/>
              </a:pPr>
              <a:t>16/09/2021</a:t>
            </a:fld>
            <a:endParaRPr lang="en-GB" altLang="en-US"/>
          </a:p>
        </p:txBody>
      </p:sp>
      <p:sp>
        <p:nvSpPr>
          <p:cNvPr id="8" name="Rectangle 19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GB" altLang="en-US"/>
              <a:t>© The University of Sheffield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8555" y="6293021"/>
            <a:ext cx="943863" cy="43239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001" y="180000"/>
            <a:ext cx="3112807" cy="9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8440274"/>
      </p:ext>
    </p:extLst>
  </p:cSld>
  <p:clrMapOvr>
    <a:overrideClrMapping bg1="dk2" tx1="lt1" bg2="dk1" tx2="lt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E28BBE-4E92-4B2E-9C6F-C30F1CA4714D}" type="datetime1">
              <a:rPr lang="en-GB" altLang="en-US"/>
              <a:pPr>
                <a:defRPr/>
              </a:pPr>
              <a:t>16/09/2021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en-US"/>
              <a:t>© The University of Sheffield</a:t>
            </a:r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2230EF6-6C13-413D-A541-8FA2732E8850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11355743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67565F-3B61-4463-AF31-715DDB2FEEA7}" type="datetime1">
              <a:rPr lang="en-GB" altLang="en-US"/>
              <a:pPr>
                <a:defRPr/>
              </a:pPr>
              <a:t>16/09/2021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en-US"/>
              <a:t>© The University of Sheffield</a:t>
            </a:r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BCB56F7-4D83-458B-97D3-4C8752BAF11D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8516118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2800" y="2362200"/>
            <a:ext cx="5384800" cy="3733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00800" y="2362200"/>
            <a:ext cx="5384800" cy="3733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26A64D-9FA2-4D13-9558-2852C5F15463}" type="datetime1">
              <a:rPr lang="en-GB" altLang="en-US"/>
              <a:pPr>
                <a:defRPr/>
              </a:pPr>
              <a:t>16/09/2021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en-US"/>
              <a:t>© The University of Sheffield</a:t>
            </a:r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F6B732B-1821-437D-A8A8-C7D0648FA8F8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46313848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81CAC8-2AA2-4946-B5D9-DF06D2EF0911}" type="datetime1">
              <a:rPr lang="en-GB" altLang="en-US"/>
              <a:pPr>
                <a:defRPr/>
              </a:pPr>
              <a:t>16/09/2021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8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en-US"/>
              <a:t>© The University of Sheffield</a:t>
            </a:r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9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D49BE69-2DCB-4A16-A002-FFEA19AA21B4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08626115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BA7B6D-8FDC-4695-AFC1-B99D1D3554E6}" type="datetime1">
              <a:rPr lang="en-GB" altLang="en-US"/>
              <a:pPr>
                <a:defRPr/>
              </a:pPr>
              <a:t>16/09/2021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en-US"/>
              <a:t>© The University of Sheffield</a:t>
            </a:r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B3D9A25-F98D-42E0-BB63-92B1686EA221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72077790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81DDCA-63B1-486E-B18F-E4DBD20C7D52}" type="datetime1">
              <a:rPr lang="en-GB" altLang="en-US"/>
              <a:pPr>
                <a:defRPr/>
              </a:pPr>
              <a:t>16/09/2021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3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en-US"/>
              <a:t>© The University of Sheffield</a:t>
            </a:r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AE0FC36-6EEE-4012-8D0A-5E300A77711B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190746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E28BBE-4E92-4B2E-9C6F-C30F1CA4714D}" type="datetime1">
              <a:rPr lang="en-GB" altLang="en-US"/>
              <a:pPr>
                <a:defRPr/>
              </a:pPr>
              <a:t>16/09/2021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en-US"/>
              <a:t>© The University of Sheffield</a:t>
            </a:r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2230EF6-6C13-413D-A541-8FA2732E8850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21861655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EF3568-7267-4092-AE65-62E8CB90008F}" type="datetime1">
              <a:rPr lang="en-GB" altLang="en-US"/>
              <a:pPr>
                <a:defRPr/>
              </a:pPr>
              <a:t>16/09/2021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en-US"/>
              <a:t>© The University of Sheffield</a:t>
            </a:r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1AA7024-C831-4161-9BC7-310DE17BFF67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63357295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3BCCE3-0B7C-459F-9AFB-98D2A582A1E8}" type="datetime1">
              <a:rPr lang="en-GB" altLang="en-US"/>
              <a:pPr>
                <a:defRPr/>
              </a:pPr>
              <a:t>16/09/2021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en-US"/>
              <a:t>© The University of Sheffield</a:t>
            </a:r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71C68E2-A9D6-4963-AD86-963FE7522747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51136610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CA9C82-3AB1-436C-91CF-CE7B793EE7F5}" type="datetime1">
              <a:rPr lang="en-GB" altLang="en-US"/>
              <a:pPr>
                <a:defRPr/>
              </a:pPr>
              <a:t>16/09/2021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en-US"/>
              <a:t>© The University of Sheffield</a:t>
            </a:r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5268B56-0CA7-4DFB-AA40-E9EAE5345E98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12364090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1371600"/>
            <a:ext cx="2743200" cy="4724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2800" y="1371600"/>
            <a:ext cx="8026400" cy="4724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5B104A-A348-4CDD-86FE-080EE3B8EC7A}" type="datetime1">
              <a:rPr lang="en-GB" altLang="en-US"/>
              <a:pPr>
                <a:defRPr/>
              </a:pPr>
              <a:t>16/09/2021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en-US"/>
              <a:t>© The University of Sheffield</a:t>
            </a:r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A73BB58-6DE4-4812-B886-7708599605AF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65930180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1371600"/>
            <a:ext cx="10972800" cy="762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812800" y="2362200"/>
            <a:ext cx="5384800" cy="3733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00800" y="2362200"/>
            <a:ext cx="5384800" cy="3733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9EC849-83EB-4095-8B62-07B5F114D052}" type="datetime1">
              <a:rPr lang="en-GB" altLang="en-US"/>
              <a:pPr>
                <a:defRPr/>
              </a:pPr>
              <a:t>16/09/2021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en-US"/>
              <a:t>© The University of Sheffield</a:t>
            </a:r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6F5AC37-F7EE-4D09-9610-205BB837C0F3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2996413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7"/>
            <a:ext cx="103632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67565F-3B61-4463-AF31-715DDB2FEEA7}" type="datetime1">
              <a:rPr lang="en-GB" altLang="en-US"/>
              <a:pPr>
                <a:defRPr/>
              </a:pPr>
              <a:t>16/09/2021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en-US"/>
              <a:t>© The University of Sheffield</a:t>
            </a:r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BCB56F7-4D83-458B-97D3-4C8752BAF11D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9012634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2800" y="2362200"/>
            <a:ext cx="5384800" cy="3733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00800" y="2362200"/>
            <a:ext cx="5384800" cy="3733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26A64D-9FA2-4D13-9558-2852C5F15463}" type="datetime1">
              <a:rPr lang="en-GB" altLang="en-US"/>
              <a:pPr>
                <a:defRPr/>
              </a:pPr>
              <a:t>16/09/2021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en-US"/>
              <a:t>© The University of Sheffield</a:t>
            </a:r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F6B732B-1821-437D-A8A8-C7D0648FA8F8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6628211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2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2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81CAC8-2AA2-4946-B5D9-DF06D2EF0911}" type="datetime1">
              <a:rPr lang="en-GB" altLang="en-US"/>
              <a:pPr>
                <a:defRPr/>
              </a:pPr>
              <a:t>16/09/2021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8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en-US"/>
              <a:t>© The University of Sheffield</a:t>
            </a:r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9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D49BE69-2DCB-4A16-A002-FFEA19AA21B4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393335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BA7B6D-8FDC-4695-AFC1-B99D1D3554E6}" type="datetime1">
              <a:rPr lang="en-GB" altLang="en-US"/>
              <a:pPr>
                <a:defRPr/>
              </a:pPr>
              <a:t>16/09/2021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en-US"/>
              <a:t>© The University of Sheffield</a:t>
            </a:r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B3D9A25-F98D-42E0-BB63-92B1686EA221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1819082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81DDCA-63B1-486E-B18F-E4DBD20C7D52}" type="datetime1">
              <a:rPr lang="en-GB" altLang="en-US"/>
              <a:pPr>
                <a:defRPr/>
              </a:pPr>
              <a:t>16/09/2021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3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en-US"/>
              <a:t>© The University of Sheffield</a:t>
            </a:r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AE0FC36-6EEE-4012-8D0A-5E300A77711B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0161539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7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EF3568-7267-4092-AE65-62E8CB90008F}" type="datetime1">
              <a:rPr lang="en-GB" altLang="en-US"/>
              <a:pPr>
                <a:defRPr/>
              </a:pPr>
              <a:t>16/09/2021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en-US"/>
              <a:t>© The University of Sheffield</a:t>
            </a:r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1AA7024-C831-4161-9BC7-310DE17BFF67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5737152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3BCCE3-0B7C-459F-9AFB-98D2A582A1E8}" type="datetime1">
              <a:rPr lang="en-GB" altLang="en-US"/>
              <a:pPr>
                <a:defRPr/>
              </a:pPr>
              <a:t>16/09/2021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en-US"/>
              <a:t>© The University of Sheffield</a:t>
            </a:r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71C68E2-A9D6-4963-AD86-963FE7522747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5990090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12800" y="1371600"/>
            <a:ext cx="109728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n-GB" altLang="en-US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84767" y="2362200"/>
            <a:ext cx="10972800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text styles</a:t>
            </a:r>
          </a:p>
          <a:p>
            <a:pPr lvl="1"/>
            <a:r>
              <a:rPr lang="en-GB" altLang="en-US"/>
              <a:t>Second level</a:t>
            </a:r>
          </a:p>
          <a:p>
            <a:pPr lvl="2"/>
            <a:endParaRPr lang="en-GB" altLang="en-US"/>
          </a:p>
        </p:txBody>
      </p:sp>
      <p:sp>
        <p:nvSpPr>
          <p:cNvPr id="1034" name="Rectangle 1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553200"/>
            <a:ext cx="1219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000" smtClean="0">
                <a:solidFill>
                  <a:srgbClr val="2A196F"/>
                </a:solidFill>
                <a:latin typeface="TUOS Blake" pitchFamily="34" charset="0"/>
              </a:defRPr>
            </a:lvl1pPr>
          </a:lstStyle>
          <a:p>
            <a:pPr>
              <a:defRPr/>
            </a:pPr>
            <a:fld id="{2D91F340-3415-405D-BFBD-BBC7A47627A3}" type="datetime1">
              <a:rPr lang="en-GB" altLang="en-US"/>
              <a:pPr>
                <a:defRPr/>
              </a:pPr>
              <a:t>16/09/2021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1035" name="Rectangle 1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828800" y="6553200"/>
            <a:ext cx="6908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000" smtClean="0">
                <a:solidFill>
                  <a:srgbClr val="2A196F"/>
                </a:solidFill>
                <a:latin typeface="TUOS Blake" pitchFamily="34" charset="0"/>
              </a:defRPr>
            </a:lvl1pPr>
          </a:lstStyle>
          <a:p>
            <a:pPr>
              <a:defRPr/>
            </a:pPr>
            <a:r>
              <a:rPr lang="en-GB" altLang="en-US"/>
              <a:t>© The University of Sheffield</a:t>
            </a:r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1036" name="Rectangle 1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347200" y="152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800">
                <a:solidFill>
                  <a:srgbClr val="2A196F"/>
                </a:solidFill>
              </a:defRPr>
            </a:lvl1pPr>
          </a:lstStyle>
          <a:p>
            <a:fld id="{ECDCD997-EA03-4A9E-BDE5-D283D892B907}" type="slidenum">
              <a:rPr lang="en-GB" altLang="en-US"/>
              <a:pPr/>
              <a:t>‹#›</a:t>
            </a:fld>
            <a:endParaRPr lang="en-GB" altLang="en-US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0000" y="6293021"/>
            <a:ext cx="707897" cy="43239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00" y="180000"/>
            <a:ext cx="2334605" cy="9432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</p:sldLayoutIdLst>
  <p:hf hdr="0"/>
  <p:txStyles>
    <p:titleStyle>
      <a:lvl1pPr algn="l" rtl="0" eaLnBrk="0" fontAlgn="base" hangingPunct="0">
        <a:lnSpc>
          <a:spcPct val="83000"/>
        </a:lnSpc>
        <a:spcBef>
          <a:spcPct val="0"/>
        </a:spcBef>
        <a:spcAft>
          <a:spcPct val="0"/>
        </a:spcAft>
        <a:defRPr sz="4400">
          <a:solidFill>
            <a:srgbClr val="2A196F"/>
          </a:solidFill>
          <a:latin typeface="+mj-lt"/>
          <a:ea typeface="MS PGothic" pitchFamily="34" charset="-128"/>
          <a:cs typeface="ＭＳ Ｐゴシック" charset="0"/>
        </a:defRPr>
      </a:lvl1pPr>
      <a:lvl2pPr algn="l" rtl="0" eaLnBrk="0" fontAlgn="base" hangingPunct="0">
        <a:lnSpc>
          <a:spcPct val="83000"/>
        </a:lnSpc>
        <a:spcBef>
          <a:spcPct val="0"/>
        </a:spcBef>
        <a:spcAft>
          <a:spcPct val="0"/>
        </a:spcAft>
        <a:defRPr sz="4400">
          <a:solidFill>
            <a:srgbClr val="2A196F"/>
          </a:solidFill>
          <a:latin typeface="TUOS Stephenson" pitchFamily="-128" charset="0"/>
          <a:ea typeface="MS PGothic" pitchFamily="34" charset="-128"/>
          <a:cs typeface="ＭＳ Ｐゴシック" charset="0"/>
        </a:defRPr>
      </a:lvl2pPr>
      <a:lvl3pPr algn="l" rtl="0" eaLnBrk="0" fontAlgn="base" hangingPunct="0">
        <a:lnSpc>
          <a:spcPct val="83000"/>
        </a:lnSpc>
        <a:spcBef>
          <a:spcPct val="0"/>
        </a:spcBef>
        <a:spcAft>
          <a:spcPct val="0"/>
        </a:spcAft>
        <a:defRPr sz="4400">
          <a:solidFill>
            <a:srgbClr val="2A196F"/>
          </a:solidFill>
          <a:latin typeface="TUOS Stephenson" pitchFamily="-128" charset="0"/>
          <a:ea typeface="MS PGothic" pitchFamily="34" charset="-128"/>
          <a:cs typeface="ＭＳ Ｐゴシック" charset="0"/>
        </a:defRPr>
      </a:lvl3pPr>
      <a:lvl4pPr algn="l" rtl="0" eaLnBrk="0" fontAlgn="base" hangingPunct="0">
        <a:lnSpc>
          <a:spcPct val="83000"/>
        </a:lnSpc>
        <a:spcBef>
          <a:spcPct val="0"/>
        </a:spcBef>
        <a:spcAft>
          <a:spcPct val="0"/>
        </a:spcAft>
        <a:defRPr sz="4400">
          <a:solidFill>
            <a:srgbClr val="2A196F"/>
          </a:solidFill>
          <a:latin typeface="TUOS Stephenson" pitchFamily="-128" charset="0"/>
          <a:ea typeface="MS PGothic" pitchFamily="34" charset="-128"/>
          <a:cs typeface="ＭＳ Ｐゴシック" charset="0"/>
        </a:defRPr>
      </a:lvl4pPr>
      <a:lvl5pPr algn="l" rtl="0" eaLnBrk="0" fontAlgn="base" hangingPunct="0">
        <a:lnSpc>
          <a:spcPct val="83000"/>
        </a:lnSpc>
        <a:spcBef>
          <a:spcPct val="0"/>
        </a:spcBef>
        <a:spcAft>
          <a:spcPct val="0"/>
        </a:spcAft>
        <a:defRPr sz="4400">
          <a:solidFill>
            <a:srgbClr val="2A196F"/>
          </a:solidFill>
          <a:latin typeface="TUOS Stephenson" pitchFamily="-128" charset="0"/>
          <a:ea typeface="MS PGothic" pitchFamily="34" charset="-128"/>
          <a:cs typeface="ＭＳ Ｐゴシック" charset="0"/>
        </a:defRPr>
      </a:lvl5pPr>
      <a:lvl6pPr marL="457200" algn="l" rtl="0" eaLnBrk="1" fontAlgn="base" hangingPunct="1">
        <a:lnSpc>
          <a:spcPct val="83000"/>
        </a:lnSpc>
        <a:spcBef>
          <a:spcPct val="0"/>
        </a:spcBef>
        <a:spcAft>
          <a:spcPct val="0"/>
        </a:spcAft>
        <a:defRPr sz="4400">
          <a:solidFill>
            <a:srgbClr val="2A196F"/>
          </a:solidFill>
          <a:latin typeface="TUOS Stephenson" pitchFamily="-128" charset="0"/>
        </a:defRPr>
      </a:lvl6pPr>
      <a:lvl7pPr marL="914400" algn="l" rtl="0" eaLnBrk="1" fontAlgn="base" hangingPunct="1">
        <a:lnSpc>
          <a:spcPct val="83000"/>
        </a:lnSpc>
        <a:spcBef>
          <a:spcPct val="0"/>
        </a:spcBef>
        <a:spcAft>
          <a:spcPct val="0"/>
        </a:spcAft>
        <a:defRPr sz="4400">
          <a:solidFill>
            <a:srgbClr val="2A196F"/>
          </a:solidFill>
          <a:latin typeface="TUOS Stephenson" pitchFamily="-128" charset="0"/>
        </a:defRPr>
      </a:lvl7pPr>
      <a:lvl8pPr marL="1371600" algn="l" rtl="0" eaLnBrk="1" fontAlgn="base" hangingPunct="1">
        <a:lnSpc>
          <a:spcPct val="83000"/>
        </a:lnSpc>
        <a:spcBef>
          <a:spcPct val="0"/>
        </a:spcBef>
        <a:spcAft>
          <a:spcPct val="0"/>
        </a:spcAft>
        <a:defRPr sz="4400">
          <a:solidFill>
            <a:srgbClr val="2A196F"/>
          </a:solidFill>
          <a:latin typeface="TUOS Stephenson" pitchFamily="-128" charset="0"/>
        </a:defRPr>
      </a:lvl8pPr>
      <a:lvl9pPr marL="1828800" algn="l" rtl="0" eaLnBrk="1" fontAlgn="base" hangingPunct="1">
        <a:lnSpc>
          <a:spcPct val="83000"/>
        </a:lnSpc>
        <a:spcBef>
          <a:spcPct val="0"/>
        </a:spcBef>
        <a:spcAft>
          <a:spcPct val="0"/>
        </a:spcAft>
        <a:defRPr sz="4400">
          <a:solidFill>
            <a:srgbClr val="2A196F"/>
          </a:solidFill>
          <a:latin typeface="TUOS Stephenson" pitchFamily="-128" charset="0"/>
        </a:defRPr>
      </a:lvl9pPr>
    </p:titleStyle>
    <p:bodyStyle>
      <a:lvl1pPr marL="342900" indent="-342900" algn="l" rtl="0" eaLnBrk="0" fontAlgn="base" hangingPunct="0">
        <a:spcBef>
          <a:spcPct val="30000"/>
        </a:spcBef>
        <a:spcAft>
          <a:spcPct val="0"/>
        </a:spcAft>
        <a:buChar char="•"/>
        <a:defRPr sz="3200">
          <a:solidFill>
            <a:srgbClr val="2A196F"/>
          </a:solidFill>
          <a:latin typeface="+mn-lt"/>
          <a:ea typeface="MS PGothic" pitchFamily="34" charset="-128"/>
          <a:cs typeface="ＭＳ Ｐゴシック" charset="0"/>
        </a:defRPr>
      </a:lvl1pPr>
      <a:lvl2pPr marL="742950" indent="-285750" algn="l" rtl="0" eaLnBrk="0" fontAlgn="base" hangingPunct="0">
        <a:spcBef>
          <a:spcPct val="30000"/>
        </a:spcBef>
        <a:spcAft>
          <a:spcPct val="0"/>
        </a:spcAft>
        <a:buFont typeface="TUOS Stephenson" panose="02070503080000020004" pitchFamily="18" charset="0"/>
        <a:buChar char="•"/>
        <a:defRPr sz="2800">
          <a:solidFill>
            <a:srgbClr val="2A196F"/>
          </a:solidFill>
          <a:latin typeface="+mn-lt"/>
          <a:ea typeface="MS PGothic" pitchFamily="34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defRPr sz="2400">
          <a:solidFill>
            <a:srgbClr val="2A196F"/>
          </a:solidFill>
          <a:latin typeface="+mn-lt"/>
          <a:ea typeface="MS PGothic" pitchFamily="34" charset="-128"/>
        </a:defRPr>
      </a:lvl3pPr>
      <a:lvl4pPr marL="1600200" indent="-228600" algn="l" rtl="0" eaLnBrk="0" fontAlgn="base" hangingPunct="0">
        <a:lnSpc>
          <a:spcPct val="120000"/>
        </a:lnSpc>
        <a:spcBef>
          <a:spcPct val="20000"/>
        </a:spcBef>
        <a:spcAft>
          <a:spcPct val="0"/>
        </a:spcAft>
        <a:buFont typeface="TUOS Stephenson" panose="02070503080000020004" pitchFamily="18" charset="0"/>
        <a:defRPr sz="1400">
          <a:solidFill>
            <a:srgbClr val="2A196F"/>
          </a:solidFill>
          <a:latin typeface="+mn-lt"/>
          <a:ea typeface="MS PGothic" pitchFamily="34" charset="-128"/>
        </a:defRPr>
      </a:lvl4pPr>
      <a:lvl5pPr marL="2057400" indent="-228600" algn="l" rtl="0" eaLnBrk="0" fontAlgn="base" hangingPunct="0">
        <a:lnSpc>
          <a:spcPct val="140000"/>
        </a:lnSpc>
        <a:spcBef>
          <a:spcPct val="20000"/>
        </a:spcBef>
        <a:spcAft>
          <a:spcPct val="0"/>
        </a:spcAft>
        <a:buFont typeface="TUOS Stephenson" panose="02070503080000020004" pitchFamily="18" charset="0"/>
        <a:buChar char="•"/>
        <a:defRPr sz="900">
          <a:solidFill>
            <a:srgbClr val="2A196F"/>
          </a:solidFill>
          <a:latin typeface="+mn-lt"/>
          <a:ea typeface="MS PGothic" pitchFamily="34" charset="-128"/>
        </a:defRPr>
      </a:lvl5pPr>
      <a:lvl6pPr marL="2514600" indent="-228600" algn="l" rtl="0" eaLnBrk="1" fontAlgn="base" hangingPunct="1">
        <a:lnSpc>
          <a:spcPct val="140000"/>
        </a:lnSpc>
        <a:spcBef>
          <a:spcPct val="20000"/>
        </a:spcBef>
        <a:spcAft>
          <a:spcPct val="0"/>
        </a:spcAft>
        <a:buFont typeface="TUOS Stephenson" pitchFamily="-128" charset="0"/>
        <a:buChar char="•"/>
        <a:defRPr sz="900">
          <a:solidFill>
            <a:srgbClr val="2A196F"/>
          </a:solidFill>
          <a:latin typeface="+mn-lt"/>
        </a:defRPr>
      </a:lvl6pPr>
      <a:lvl7pPr marL="2971800" indent="-228600" algn="l" rtl="0" eaLnBrk="1" fontAlgn="base" hangingPunct="1">
        <a:lnSpc>
          <a:spcPct val="140000"/>
        </a:lnSpc>
        <a:spcBef>
          <a:spcPct val="20000"/>
        </a:spcBef>
        <a:spcAft>
          <a:spcPct val="0"/>
        </a:spcAft>
        <a:buFont typeface="TUOS Stephenson" pitchFamily="-128" charset="0"/>
        <a:buChar char="•"/>
        <a:defRPr sz="900">
          <a:solidFill>
            <a:srgbClr val="2A196F"/>
          </a:solidFill>
          <a:latin typeface="+mn-lt"/>
        </a:defRPr>
      </a:lvl7pPr>
      <a:lvl8pPr marL="3429000" indent="-228600" algn="l" rtl="0" eaLnBrk="1" fontAlgn="base" hangingPunct="1">
        <a:lnSpc>
          <a:spcPct val="140000"/>
        </a:lnSpc>
        <a:spcBef>
          <a:spcPct val="20000"/>
        </a:spcBef>
        <a:spcAft>
          <a:spcPct val="0"/>
        </a:spcAft>
        <a:buFont typeface="TUOS Stephenson" pitchFamily="-128" charset="0"/>
        <a:buChar char="•"/>
        <a:defRPr sz="900">
          <a:solidFill>
            <a:srgbClr val="2A196F"/>
          </a:solidFill>
          <a:latin typeface="+mn-lt"/>
        </a:defRPr>
      </a:lvl8pPr>
      <a:lvl9pPr marL="3886200" indent="-228600" algn="l" rtl="0" eaLnBrk="1" fontAlgn="base" hangingPunct="1">
        <a:lnSpc>
          <a:spcPct val="140000"/>
        </a:lnSpc>
        <a:spcBef>
          <a:spcPct val="20000"/>
        </a:spcBef>
        <a:spcAft>
          <a:spcPct val="0"/>
        </a:spcAft>
        <a:buFont typeface="TUOS Stephenson" pitchFamily="-128" charset="0"/>
        <a:buChar char="•"/>
        <a:defRPr sz="900">
          <a:solidFill>
            <a:srgbClr val="2A196F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12800" y="1371600"/>
            <a:ext cx="109728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n-GB" altLang="en-US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84767" y="2362200"/>
            <a:ext cx="10972800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text styles</a:t>
            </a:r>
          </a:p>
          <a:p>
            <a:pPr lvl="1"/>
            <a:r>
              <a:rPr lang="en-GB" altLang="en-US"/>
              <a:t>Second level</a:t>
            </a:r>
          </a:p>
          <a:p>
            <a:pPr lvl="2"/>
            <a:endParaRPr lang="en-GB" altLang="en-US"/>
          </a:p>
        </p:txBody>
      </p:sp>
      <p:sp>
        <p:nvSpPr>
          <p:cNvPr id="1034" name="Rectangle 1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553200"/>
            <a:ext cx="1219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000" smtClean="0">
                <a:solidFill>
                  <a:srgbClr val="2A196F"/>
                </a:solidFill>
                <a:latin typeface="TUOS Blake" pitchFamily="34" charset="0"/>
              </a:defRPr>
            </a:lvl1pPr>
          </a:lstStyle>
          <a:p>
            <a:pPr>
              <a:defRPr/>
            </a:pPr>
            <a:fld id="{2D91F340-3415-405D-BFBD-BBC7A47627A3}" type="datetime1">
              <a:rPr lang="en-GB" altLang="en-US"/>
              <a:pPr>
                <a:defRPr/>
              </a:pPr>
              <a:t>16/09/2021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1035" name="Rectangle 1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828800" y="6553200"/>
            <a:ext cx="6908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000" smtClean="0">
                <a:solidFill>
                  <a:srgbClr val="2A196F"/>
                </a:solidFill>
                <a:latin typeface="TUOS Blake" pitchFamily="34" charset="0"/>
              </a:defRPr>
            </a:lvl1pPr>
          </a:lstStyle>
          <a:p>
            <a:pPr>
              <a:defRPr/>
            </a:pPr>
            <a:r>
              <a:rPr lang="en-GB" altLang="en-US"/>
              <a:t>© The University of Sheffield</a:t>
            </a:r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1036" name="Rectangle 1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347200" y="152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800">
                <a:solidFill>
                  <a:srgbClr val="2A196F"/>
                </a:solidFill>
              </a:defRPr>
            </a:lvl1pPr>
          </a:lstStyle>
          <a:p>
            <a:fld id="{ECDCD997-EA03-4A9E-BDE5-D283D892B907}" type="slidenum">
              <a:rPr lang="en-GB" altLang="en-US"/>
              <a:pPr/>
              <a:t>‹#›</a:t>
            </a:fld>
            <a:endParaRPr lang="en-GB" altLang="en-US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8555" y="6293021"/>
            <a:ext cx="943863" cy="43239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001" y="180000"/>
            <a:ext cx="3112807" cy="9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55775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</p:sldLayoutIdLst>
  <p:hf hdr="0"/>
  <p:txStyles>
    <p:titleStyle>
      <a:lvl1pPr algn="l" rtl="0" eaLnBrk="0" fontAlgn="base" hangingPunct="0">
        <a:lnSpc>
          <a:spcPct val="83000"/>
        </a:lnSpc>
        <a:spcBef>
          <a:spcPct val="0"/>
        </a:spcBef>
        <a:spcAft>
          <a:spcPct val="0"/>
        </a:spcAft>
        <a:defRPr sz="4400">
          <a:solidFill>
            <a:srgbClr val="2A196F"/>
          </a:solidFill>
          <a:latin typeface="+mj-lt"/>
          <a:ea typeface="MS PGothic" pitchFamily="34" charset="-128"/>
          <a:cs typeface="ＭＳ Ｐゴシック" charset="0"/>
        </a:defRPr>
      </a:lvl1pPr>
      <a:lvl2pPr algn="l" rtl="0" eaLnBrk="0" fontAlgn="base" hangingPunct="0">
        <a:lnSpc>
          <a:spcPct val="83000"/>
        </a:lnSpc>
        <a:spcBef>
          <a:spcPct val="0"/>
        </a:spcBef>
        <a:spcAft>
          <a:spcPct val="0"/>
        </a:spcAft>
        <a:defRPr sz="4400">
          <a:solidFill>
            <a:srgbClr val="2A196F"/>
          </a:solidFill>
          <a:latin typeface="TUOS Stephenson" pitchFamily="-128" charset="0"/>
          <a:ea typeface="MS PGothic" pitchFamily="34" charset="-128"/>
          <a:cs typeface="ＭＳ Ｐゴシック" charset="0"/>
        </a:defRPr>
      </a:lvl2pPr>
      <a:lvl3pPr algn="l" rtl="0" eaLnBrk="0" fontAlgn="base" hangingPunct="0">
        <a:lnSpc>
          <a:spcPct val="83000"/>
        </a:lnSpc>
        <a:spcBef>
          <a:spcPct val="0"/>
        </a:spcBef>
        <a:spcAft>
          <a:spcPct val="0"/>
        </a:spcAft>
        <a:defRPr sz="4400">
          <a:solidFill>
            <a:srgbClr val="2A196F"/>
          </a:solidFill>
          <a:latin typeface="TUOS Stephenson" pitchFamily="-128" charset="0"/>
          <a:ea typeface="MS PGothic" pitchFamily="34" charset="-128"/>
          <a:cs typeface="ＭＳ Ｐゴシック" charset="0"/>
        </a:defRPr>
      </a:lvl3pPr>
      <a:lvl4pPr algn="l" rtl="0" eaLnBrk="0" fontAlgn="base" hangingPunct="0">
        <a:lnSpc>
          <a:spcPct val="83000"/>
        </a:lnSpc>
        <a:spcBef>
          <a:spcPct val="0"/>
        </a:spcBef>
        <a:spcAft>
          <a:spcPct val="0"/>
        </a:spcAft>
        <a:defRPr sz="4400">
          <a:solidFill>
            <a:srgbClr val="2A196F"/>
          </a:solidFill>
          <a:latin typeface="TUOS Stephenson" pitchFamily="-128" charset="0"/>
          <a:ea typeface="MS PGothic" pitchFamily="34" charset="-128"/>
          <a:cs typeface="ＭＳ Ｐゴシック" charset="0"/>
        </a:defRPr>
      </a:lvl4pPr>
      <a:lvl5pPr algn="l" rtl="0" eaLnBrk="0" fontAlgn="base" hangingPunct="0">
        <a:lnSpc>
          <a:spcPct val="83000"/>
        </a:lnSpc>
        <a:spcBef>
          <a:spcPct val="0"/>
        </a:spcBef>
        <a:spcAft>
          <a:spcPct val="0"/>
        </a:spcAft>
        <a:defRPr sz="4400">
          <a:solidFill>
            <a:srgbClr val="2A196F"/>
          </a:solidFill>
          <a:latin typeface="TUOS Stephenson" pitchFamily="-128" charset="0"/>
          <a:ea typeface="MS PGothic" pitchFamily="34" charset="-128"/>
          <a:cs typeface="ＭＳ Ｐゴシック" charset="0"/>
        </a:defRPr>
      </a:lvl5pPr>
      <a:lvl6pPr marL="457200" algn="l" rtl="0" eaLnBrk="1" fontAlgn="base" hangingPunct="1">
        <a:lnSpc>
          <a:spcPct val="83000"/>
        </a:lnSpc>
        <a:spcBef>
          <a:spcPct val="0"/>
        </a:spcBef>
        <a:spcAft>
          <a:spcPct val="0"/>
        </a:spcAft>
        <a:defRPr sz="4400">
          <a:solidFill>
            <a:srgbClr val="2A196F"/>
          </a:solidFill>
          <a:latin typeface="TUOS Stephenson" pitchFamily="-128" charset="0"/>
        </a:defRPr>
      </a:lvl6pPr>
      <a:lvl7pPr marL="914400" algn="l" rtl="0" eaLnBrk="1" fontAlgn="base" hangingPunct="1">
        <a:lnSpc>
          <a:spcPct val="83000"/>
        </a:lnSpc>
        <a:spcBef>
          <a:spcPct val="0"/>
        </a:spcBef>
        <a:spcAft>
          <a:spcPct val="0"/>
        </a:spcAft>
        <a:defRPr sz="4400">
          <a:solidFill>
            <a:srgbClr val="2A196F"/>
          </a:solidFill>
          <a:latin typeface="TUOS Stephenson" pitchFamily="-128" charset="0"/>
        </a:defRPr>
      </a:lvl7pPr>
      <a:lvl8pPr marL="1371600" algn="l" rtl="0" eaLnBrk="1" fontAlgn="base" hangingPunct="1">
        <a:lnSpc>
          <a:spcPct val="83000"/>
        </a:lnSpc>
        <a:spcBef>
          <a:spcPct val="0"/>
        </a:spcBef>
        <a:spcAft>
          <a:spcPct val="0"/>
        </a:spcAft>
        <a:defRPr sz="4400">
          <a:solidFill>
            <a:srgbClr val="2A196F"/>
          </a:solidFill>
          <a:latin typeface="TUOS Stephenson" pitchFamily="-128" charset="0"/>
        </a:defRPr>
      </a:lvl8pPr>
      <a:lvl9pPr marL="1828800" algn="l" rtl="0" eaLnBrk="1" fontAlgn="base" hangingPunct="1">
        <a:lnSpc>
          <a:spcPct val="83000"/>
        </a:lnSpc>
        <a:spcBef>
          <a:spcPct val="0"/>
        </a:spcBef>
        <a:spcAft>
          <a:spcPct val="0"/>
        </a:spcAft>
        <a:defRPr sz="4400">
          <a:solidFill>
            <a:srgbClr val="2A196F"/>
          </a:solidFill>
          <a:latin typeface="TUOS Stephenson" pitchFamily="-128" charset="0"/>
        </a:defRPr>
      </a:lvl9pPr>
    </p:titleStyle>
    <p:bodyStyle>
      <a:lvl1pPr marL="342900" indent="-342900" algn="l" rtl="0" eaLnBrk="0" fontAlgn="base" hangingPunct="0">
        <a:spcBef>
          <a:spcPct val="30000"/>
        </a:spcBef>
        <a:spcAft>
          <a:spcPct val="0"/>
        </a:spcAft>
        <a:buChar char="•"/>
        <a:defRPr sz="3200">
          <a:solidFill>
            <a:srgbClr val="2A196F"/>
          </a:solidFill>
          <a:latin typeface="+mn-lt"/>
          <a:ea typeface="MS PGothic" pitchFamily="34" charset="-128"/>
          <a:cs typeface="ＭＳ Ｐゴシック" charset="0"/>
        </a:defRPr>
      </a:lvl1pPr>
      <a:lvl2pPr marL="742950" indent="-285750" algn="l" rtl="0" eaLnBrk="0" fontAlgn="base" hangingPunct="0">
        <a:spcBef>
          <a:spcPct val="30000"/>
        </a:spcBef>
        <a:spcAft>
          <a:spcPct val="0"/>
        </a:spcAft>
        <a:buFont typeface="TUOS Stephenson" panose="02070503080000020004" pitchFamily="18" charset="0"/>
        <a:buChar char="•"/>
        <a:defRPr sz="2800">
          <a:solidFill>
            <a:srgbClr val="2A196F"/>
          </a:solidFill>
          <a:latin typeface="+mn-lt"/>
          <a:ea typeface="MS PGothic" pitchFamily="34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defRPr sz="2400">
          <a:solidFill>
            <a:srgbClr val="2A196F"/>
          </a:solidFill>
          <a:latin typeface="+mn-lt"/>
          <a:ea typeface="MS PGothic" pitchFamily="34" charset="-128"/>
        </a:defRPr>
      </a:lvl3pPr>
      <a:lvl4pPr marL="1600200" indent="-228600" algn="l" rtl="0" eaLnBrk="0" fontAlgn="base" hangingPunct="0">
        <a:lnSpc>
          <a:spcPct val="120000"/>
        </a:lnSpc>
        <a:spcBef>
          <a:spcPct val="20000"/>
        </a:spcBef>
        <a:spcAft>
          <a:spcPct val="0"/>
        </a:spcAft>
        <a:buFont typeface="TUOS Stephenson" panose="02070503080000020004" pitchFamily="18" charset="0"/>
        <a:defRPr sz="1400">
          <a:solidFill>
            <a:srgbClr val="2A196F"/>
          </a:solidFill>
          <a:latin typeface="+mn-lt"/>
          <a:ea typeface="MS PGothic" pitchFamily="34" charset="-128"/>
        </a:defRPr>
      </a:lvl4pPr>
      <a:lvl5pPr marL="2057400" indent="-228600" algn="l" rtl="0" eaLnBrk="0" fontAlgn="base" hangingPunct="0">
        <a:lnSpc>
          <a:spcPct val="140000"/>
        </a:lnSpc>
        <a:spcBef>
          <a:spcPct val="20000"/>
        </a:spcBef>
        <a:spcAft>
          <a:spcPct val="0"/>
        </a:spcAft>
        <a:buFont typeface="TUOS Stephenson" panose="02070503080000020004" pitchFamily="18" charset="0"/>
        <a:buChar char="•"/>
        <a:defRPr sz="900">
          <a:solidFill>
            <a:srgbClr val="2A196F"/>
          </a:solidFill>
          <a:latin typeface="+mn-lt"/>
          <a:ea typeface="MS PGothic" pitchFamily="34" charset="-128"/>
        </a:defRPr>
      </a:lvl5pPr>
      <a:lvl6pPr marL="2514600" indent="-228600" algn="l" rtl="0" eaLnBrk="1" fontAlgn="base" hangingPunct="1">
        <a:lnSpc>
          <a:spcPct val="140000"/>
        </a:lnSpc>
        <a:spcBef>
          <a:spcPct val="20000"/>
        </a:spcBef>
        <a:spcAft>
          <a:spcPct val="0"/>
        </a:spcAft>
        <a:buFont typeface="TUOS Stephenson" pitchFamily="-128" charset="0"/>
        <a:buChar char="•"/>
        <a:defRPr sz="900">
          <a:solidFill>
            <a:srgbClr val="2A196F"/>
          </a:solidFill>
          <a:latin typeface="+mn-lt"/>
        </a:defRPr>
      </a:lvl6pPr>
      <a:lvl7pPr marL="2971800" indent="-228600" algn="l" rtl="0" eaLnBrk="1" fontAlgn="base" hangingPunct="1">
        <a:lnSpc>
          <a:spcPct val="140000"/>
        </a:lnSpc>
        <a:spcBef>
          <a:spcPct val="20000"/>
        </a:spcBef>
        <a:spcAft>
          <a:spcPct val="0"/>
        </a:spcAft>
        <a:buFont typeface="TUOS Stephenson" pitchFamily="-128" charset="0"/>
        <a:buChar char="•"/>
        <a:defRPr sz="900">
          <a:solidFill>
            <a:srgbClr val="2A196F"/>
          </a:solidFill>
          <a:latin typeface="+mn-lt"/>
        </a:defRPr>
      </a:lvl7pPr>
      <a:lvl8pPr marL="3429000" indent="-228600" algn="l" rtl="0" eaLnBrk="1" fontAlgn="base" hangingPunct="1">
        <a:lnSpc>
          <a:spcPct val="140000"/>
        </a:lnSpc>
        <a:spcBef>
          <a:spcPct val="20000"/>
        </a:spcBef>
        <a:spcAft>
          <a:spcPct val="0"/>
        </a:spcAft>
        <a:buFont typeface="TUOS Stephenson" pitchFamily="-128" charset="0"/>
        <a:buChar char="•"/>
        <a:defRPr sz="900">
          <a:solidFill>
            <a:srgbClr val="2A196F"/>
          </a:solidFill>
          <a:latin typeface="+mn-lt"/>
        </a:defRPr>
      </a:lvl8pPr>
      <a:lvl9pPr marL="3886200" indent="-228600" algn="l" rtl="0" eaLnBrk="1" fontAlgn="base" hangingPunct="1">
        <a:lnSpc>
          <a:spcPct val="140000"/>
        </a:lnSpc>
        <a:spcBef>
          <a:spcPct val="20000"/>
        </a:spcBef>
        <a:spcAft>
          <a:spcPct val="0"/>
        </a:spcAft>
        <a:buFont typeface="TUOS Stephenson" pitchFamily="-128" charset="0"/>
        <a:buChar char="•"/>
        <a:defRPr sz="900">
          <a:solidFill>
            <a:srgbClr val="2A196F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6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svg"/><Relationship Id="rId5" Type="http://schemas.openxmlformats.org/officeDocument/2006/relationships/image" Target="../media/image24.png"/><Relationship Id="rId4" Type="http://schemas.openxmlformats.org/officeDocument/2006/relationships/image" Target="../media/image22.sv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9.xml.rels><?xml version="1.0" encoding="UTF-8" standalone="yes"?>
<Relationships xmlns="http://schemas.openxmlformats.org/package/2006/relationships"><Relationship Id="rId7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6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hyperlink" Target="https://www.svplab.com/" TargetMode="External"/><Relationship Id="rId7" Type="http://schemas.openxmlformats.org/officeDocument/2006/relationships/image" Target="../media/image6.jpeg"/><Relationship Id="rId2" Type="http://schemas.openxmlformats.org/officeDocument/2006/relationships/hyperlink" Target="http://www.energystorage-cdt.ac.uk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10" Type="http://schemas.openxmlformats.org/officeDocument/2006/relationships/image" Target="../media/image9.jpeg"/><Relationship Id="rId4" Type="http://schemas.openxmlformats.org/officeDocument/2006/relationships/image" Target="../media/image3.jpeg"/><Relationship Id="rId9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0.png"/><Relationship Id="rId2" Type="http://schemas.openxmlformats.org/officeDocument/2006/relationships/image" Target="../media/image34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4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6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gif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7" Type="http://schemas.openxmlformats.org/officeDocument/2006/relationships/image" Target="../media/image78.pn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png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78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1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6.jpeg"/><Relationship Id="rId5" Type="http://schemas.openxmlformats.org/officeDocument/2006/relationships/image" Target="../media/image95.jpeg"/><Relationship Id="rId4" Type="http://schemas.openxmlformats.org/officeDocument/2006/relationships/image" Target="../media/image94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1.png"/><Relationship Id="rId4" Type="http://schemas.openxmlformats.org/officeDocument/2006/relationships/image" Target="../media/image100.emf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G"/><Relationship Id="rId2" Type="http://schemas.openxmlformats.org/officeDocument/2006/relationships/image" Target="../media/image10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8.png"/><Relationship Id="rId4" Type="http://schemas.openxmlformats.org/officeDocument/2006/relationships/image" Target="../media/image107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9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7" Type="http://schemas.openxmlformats.org/officeDocument/2006/relationships/image" Target="../media/image1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wmf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7.png"/><Relationship Id="rId4" Type="http://schemas.openxmlformats.org/officeDocument/2006/relationships/image" Target="../media/image116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1.png"/><Relationship Id="rId4" Type="http://schemas.openxmlformats.org/officeDocument/2006/relationships/image" Target="../media/image120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24.jpeg"/><Relationship Id="rId4" Type="http://schemas.openxmlformats.org/officeDocument/2006/relationships/image" Target="../media/image12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7" Type="http://schemas.openxmlformats.org/officeDocument/2006/relationships/image" Target="../media/image54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9" Type="http://schemas.openxmlformats.org/officeDocument/2006/relationships/image" Target="../media/image5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AE6790-8C13-46FD-9205-0DB424CDEDE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Sizing </a:t>
            </a:r>
            <a:r>
              <a:rPr lang="en-GB"/>
              <a:t>a battery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02A43F3-67DC-44E5-B137-674AB1304D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40933" y="4050836"/>
            <a:ext cx="7733070" cy="1655762"/>
          </a:xfrm>
        </p:spPr>
        <p:txBody>
          <a:bodyPr/>
          <a:lstStyle/>
          <a:p>
            <a:r>
              <a:rPr lang="en-GB" dirty="0"/>
              <a:t>Max Yan</a:t>
            </a:r>
          </a:p>
          <a:p>
            <a:r>
              <a:rPr lang="en-GB" dirty="0"/>
              <a:t>PhD candidate </a:t>
            </a:r>
          </a:p>
          <a:p>
            <a:r>
              <a:rPr lang="en-GB" dirty="0"/>
              <a:t>University of Sheffield</a:t>
            </a:r>
          </a:p>
          <a:p>
            <a:r>
              <a:rPr lang="en-GB" dirty="0"/>
              <a:t>myan5@sheffield.ac.uk</a:t>
            </a:r>
          </a:p>
        </p:txBody>
      </p:sp>
    </p:spTree>
    <p:extLst>
      <p:ext uri="{BB962C8B-B14F-4D97-AF65-F5344CB8AC3E}">
        <p14:creationId xmlns:p14="http://schemas.microsoft.com/office/powerpoint/2010/main" val="11047434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FAD2C1-2B12-44CE-8D46-7CB5640AB3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/>
              <a:t>Sizing up a battery – C-rate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2F114E-35CD-41B3-BDA8-84AE73F5C5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sz="2800" dirty="0"/>
              <a:t>Rate of charging/discharging of a battery</a:t>
            </a:r>
          </a:p>
          <a:p>
            <a:r>
              <a:rPr lang="en-GB" sz="2800" dirty="0"/>
              <a:t>Quoted as multiple of capacity of battery</a:t>
            </a:r>
          </a:p>
          <a:p>
            <a:pPr marL="0" indent="0">
              <a:buNone/>
            </a:pPr>
            <a:endParaRPr lang="en-GB" sz="2800" dirty="0"/>
          </a:p>
          <a:p>
            <a:pPr marL="0" indent="0">
              <a:buNone/>
            </a:pPr>
            <a:r>
              <a:rPr lang="en-GB" sz="2800" dirty="0"/>
              <a:t>For example: taking a 3 Ah battery</a:t>
            </a:r>
          </a:p>
          <a:p>
            <a:pPr marL="0" indent="0">
              <a:buNone/>
            </a:pPr>
            <a:endParaRPr lang="en-GB" sz="2800" dirty="0"/>
          </a:p>
          <a:p>
            <a:pPr marL="0" indent="0">
              <a:buNone/>
            </a:pPr>
            <a:endParaRPr lang="en-GB" sz="2800" dirty="0"/>
          </a:p>
          <a:p>
            <a:endParaRPr lang="en-GB" sz="2800" dirty="0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139CCF8C-5DCF-48AF-92BE-7FBA11FCC89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04745911"/>
              </p:ext>
            </p:extLst>
          </p:nvPr>
        </p:nvGraphicFramePr>
        <p:xfrm>
          <a:off x="2423592" y="4653136"/>
          <a:ext cx="8127999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9333">
                  <a:extLst>
                    <a:ext uri="{9D8B030D-6E8A-4147-A177-3AD203B41FA5}">
                      <a16:colId xmlns:a16="http://schemas.microsoft.com/office/drawing/2014/main" val="1824467647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22110361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150664619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C-rate </a:t>
                      </a:r>
                    </a:p>
                  </a:txBody>
                  <a:tcP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Current (A)</a:t>
                      </a:r>
                    </a:p>
                  </a:txBody>
                  <a:tcP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Time taken (hrs)</a:t>
                      </a:r>
                    </a:p>
                  </a:txBody>
                  <a:tcPr>
                    <a:solidFill>
                      <a:srgbClr val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011084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rgbClr val="000000"/>
                          </a:solidFill>
                        </a:rPr>
                        <a:t>1C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rgbClr val="000000"/>
                          </a:solidFill>
                        </a:rPr>
                        <a:t>3 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rgbClr val="000000"/>
                          </a:solidFill>
                        </a:rPr>
                        <a:t>1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093665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rgbClr val="000000"/>
                          </a:solidFill>
                        </a:rPr>
                        <a:t>0.5C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rgbClr val="000000"/>
                          </a:solidFill>
                        </a:rPr>
                        <a:t>1.5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rgbClr val="000000"/>
                          </a:solidFill>
                        </a:rPr>
                        <a:t>2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652481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rgbClr val="000000"/>
                          </a:solidFill>
                        </a:rPr>
                        <a:t>0.1C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rgbClr val="000000"/>
                          </a:solidFill>
                        </a:rPr>
                        <a:t>0.3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rgbClr val="000000"/>
                          </a:solidFill>
                        </a:rPr>
                        <a:t>10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6667299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rgbClr val="000000"/>
                          </a:solidFill>
                        </a:rPr>
                        <a:t>0.01C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rgbClr val="000000"/>
                          </a:solidFill>
                        </a:rPr>
                        <a:t>0.03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rgbClr val="000000"/>
                          </a:solidFill>
                        </a:rPr>
                        <a:t>100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966124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72732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B40150-BDE5-4DDD-A7B8-5A6FFF2115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/>
              <a:t>Problem 1 – Boiling the kettle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9DA6377-AACE-4D9A-8273-E5BBAC8B35D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GB" dirty="0"/>
                  <a:t>2 kW kettle</a:t>
                </a:r>
              </a:p>
              <a:p>
                <a:r>
                  <a:rPr lang="en-GB" dirty="0"/>
                  <a:t>Takes approx. 45 sec to boil 1 cup </a:t>
                </a:r>
                <a:r>
                  <a:rPr lang="en-GB"/>
                  <a:t>of water (for tea)</a:t>
                </a:r>
                <a:endParaRPr lang="en-GB" dirty="0"/>
              </a:p>
              <a:p>
                <a:pPr marL="0" indent="0">
                  <a:buNone/>
                </a:pPr>
                <a:endParaRPr lang="en-GB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2 </m:t>
                      </m:r>
                      <m:f>
                        <m:f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𝑘𝐽</m:t>
                          </m:r>
                        </m:num>
                        <m:den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den>
                      </m:f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∗45 </m:t>
                      </m:r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=90 </m:t>
                      </m:r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𝑘𝐽</m:t>
                      </m:r>
                    </m:oMath>
                  </m:oMathPara>
                </a14:m>
                <a:endParaRPr lang="en-GB" dirty="0"/>
              </a:p>
              <a:p>
                <a:pPr marL="0" indent="0">
                  <a:buNone/>
                </a:pPr>
                <a:endParaRPr lang="en-GB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1" i="1" u="sng" smtClean="0">
                          <a:latin typeface="Cambria Math" panose="02040503050406030204" pitchFamily="18" charset="0"/>
                        </a:rPr>
                        <m:t>𝒐𝒓</m:t>
                      </m:r>
                      <m:r>
                        <a:rPr lang="en-GB" b="1" i="1" u="sng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GB" b="1" i="1" u="sng" smtClean="0">
                          <a:latin typeface="Cambria Math" panose="02040503050406030204" pitchFamily="18" charset="0"/>
                        </a:rPr>
                        <m:t>𝟐𝟓</m:t>
                      </m:r>
                      <m:r>
                        <a:rPr lang="en-GB" b="1" i="1" u="sng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GB" b="1" i="1" u="sng" smtClean="0">
                          <a:latin typeface="Cambria Math" panose="02040503050406030204" pitchFamily="18" charset="0"/>
                        </a:rPr>
                        <m:t>𝑾𝒉</m:t>
                      </m:r>
                      <m:r>
                        <a:rPr lang="en-GB" b="1" i="1" u="sng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GB" b="1" u="sng" dirty="0"/>
              </a:p>
              <a:p>
                <a:pPr marL="0" indent="0">
                  <a:buNone/>
                </a:pPr>
                <a:endParaRPr lang="en-GB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9DA6377-AACE-4D9A-8273-E5BBAC8B35D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444" t="-2614" b="-196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2597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D8DB88-470B-486B-9546-5A4265BED2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/>
              <a:t>Problem 2 - charging your phone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AC60677-90FB-4F0B-ACE8-4509D595837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GB" sz="2000" dirty="0"/>
                  <a:t>3000 </a:t>
                </a:r>
                <a:r>
                  <a:rPr lang="en-GB" sz="2000" dirty="0" err="1"/>
                  <a:t>mAh</a:t>
                </a:r>
                <a:r>
                  <a:rPr lang="en-GB" sz="2000" dirty="0"/>
                  <a:t> (3 Ah) capacity (Samsung Galaxy S8)</a:t>
                </a:r>
              </a:p>
              <a:p>
                <a:r>
                  <a:rPr lang="en-GB" sz="2000" dirty="0"/>
                  <a:t>Charger capable of supplying 2A</a:t>
                </a:r>
              </a:p>
              <a:p>
                <a:r>
                  <a:rPr lang="en-GB" sz="2000" dirty="0"/>
                  <a:t>Charging time (nominated 0% to 100%) approx. 2 hour (0.5C)</a:t>
                </a:r>
              </a:p>
              <a:p>
                <a:r>
                  <a:rPr lang="en-GB" sz="2000" dirty="0"/>
                  <a:t>Voltage: 5V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000" b="0" i="1" smtClean="0">
                          <a:latin typeface="Cambria Math" panose="02040503050406030204" pitchFamily="18" charset="0"/>
                        </a:rPr>
                        <m:t>𝐸𝑛𝑒𝑟𝑔𝑦</m:t>
                      </m:r>
                      <m:r>
                        <a:rPr lang="en-GB" sz="20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GB" sz="2000" b="0" i="1" smtClean="0">
                          <a:latin typeface="Cambria Math" panose="02040503050406030204" pitchFamily="18" charset="0"/>
                        </a:rPr>
                        <m:t>𝑐𝑜𝑛𝑠𝑢𝑚𝑒𝑑</m:t>
                      </m:r>
                      <m:r>
                        <a:rPr lang="en-GB" sz="2000" b="0" i="1" smtClean="0">
                          <a:latin typeface="Cambria Math" panose="02040503050406030204" pitchFamily="18" charset="0"/>
                        </a:rPr>
                        <m:t>=2</m:t>
                      </m:r>
                      <m:r>
                        <a:rPr lang="en-GB" sz="2000" b="0" i="1" smtClean="0"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en-GB" sz="2000" b="0" i="1" smtClean="0">
                          <a:latin typeface="Cambria Math" panose="02040503050406030204" pitchFamily="18" charset="0"/>
                        </a:rPr>
                        <m:t>∗5</m:t>
                      </m:r>
                      <m:r>
                        <a:rPr lang="en-GB" sz="2000" b="0" i="1" smtClean="0">
                          <a:latin typeface="Cambria Math" panose="02040503050406030204" pitchFamily="18" charset="0"/>
                        </a:rPr>
                        <m:t>𝑉</m:t>
                      </m:r>
                      <m:r>
                        <a:rPr lang="en-GB" sz="2000" b="0" i="1" smtClean="0">
                          <a:latin typeface="Cambria Math" panose="02040503050406030204" pitchFamily="18" charset="0"/>
                        </a:rPr>
                        <m:t>∗7200</m:t>
                      </m:r>
                      <m:r>
                        <a:rPr lang="en-GB" sz="2000" b="0" i="1" smtClean="0">
                          <a:latin typeface="Cambria Math" panose="02040503050406030204" pitchFamily="18" charset="0"/>
                        </a:rPr>
                        <m:t>𝑠</m:t>
                      </m:r>
                    </m:oMath>
                  </m:oMathPara>
                </a14:m>
                <a:endParaRPr lang="en-GB" sz="2000" b="0" dirty="0"/>
              </a:p>
              <a:p>
                <a:pPr marL="0" indent="0">
                  <a:buNone/>
                </a:pPr>
                <a:endParaRPr lang="en-GB" sz="2000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000" b="1" i="1" u="sng">
                          <a:latin typeface="Cambria Math" panose="02040503050406030204" pitchFamily="18" charset="0"/>
                        </a:rPr>
                        <m:t>𝟏</m:t>
                      </m:r>
                      <m:r>
                        <a:rPr lang="en-GB" sz="2000" b="1" i="1" u="sng" smtClean="0"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en-GB" sz="2000" b="1" i="1" u="sng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GB" sz="2000" b="1" i="1" u="sng" smtClean="0">
                          <a:latin typeface="Cambria Math" panose="02040503050406030204" pitchFamily="18" charset="0"/>
                        </a:rPr>
                        <m:t>𝑾𝒉</m:t>
                      </m:r>
                      <m:r>
                        <a:rPr lang="en-GB" sz="2000" b="0" i="1" u="sng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GB" sz="2000" b="0" i="1" u="sng" smtClean="0">
                          <a:latin typeface="Cambria Math" panose="02040503050406030204" pitchFamily="18" charset="0"/>
                        </a:rPr>
                        <m:t>𝑜𝑟</m:t>
                      </m:r>
                      <m:r>
                        <a:rPr lang="en-GB" sz="2000" b="0" i="1" u="sng" smtClean="0">
                          <a:latin typeface="Cambria Math" panose="02040503050406030204" pitchFamily="18" charset="0"/>
                        </a:rPr>
                        <m:t> 36 </m:t>
                      </m:r>
                      <m:r>
                        <a:rPr lang="en-GB" sz="2000" b="0" i="1" u="sng" smtClean="0">
                          <a:latin typeface="Cambria Math" panose="02040503050406030204" pitchFamily="18" charset="0"/>
                        </a:rPr>
                        <m:t>𝑘𝐽</m:t>
                      </m:r>
                    </m:oMath>
                  </m:oMathPara>
                </a14:m>
                <a:endParaRPr lang="en-GB" sz="200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AC60677-90FB-4F0B-ACE8-4509D595837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611" t="-114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Graphic 4" descr="Tea">
            <a:extLst>
              <a:ext uri="{FF2B5EF4-FFF2-40B4-BE49-F238E27FC236}">
                <a16:creationId xmlns:a16="http://schemas.microsoft.com/office/drawing/2014/main" id="{B2D7D777-884C-4B2F-A884-A293B199617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576071" y="5293118"/>
            <a:ext cx="914400" cy="914400"/>
          </a:xfrm>
          <a:prstGeom prst="rect">
            <a:avLst/>
          </a:prstGeom>
        </p:spPr>
      </p:pic>
      <p:pic>
        <p:nvPicPr>
          <p:cNvPr id="7" name="Graphic 6" descr="Smart Phone">
            <a:extLst>
              <a:ext uri="{FF2B5EF4-FFF2-40B4-BE49-F238E27FC236}">
                <a16:creationId xmlns:a16="http://schemas.microsoft.com/office/drawing/2014/main" id="{3FD9C945-7E85-4781-AA6F-42827AA7D89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719978" y="5397500"/>
            <a:ext cx="914400" cy="914400"/>
          </a:xfrm>
          <a:prstGeom prst="rect">
            <a:avLst/>
          </a:prstGeom>
        </p:spPr>
      </p:pic>
      <p:pic>
        <p:nvPicPr>
          <p:cNvPr id="8" name="Graphic 7" descr="Smart Phone">
            <a:extLst>
              <a:ext uri="{FF2B5EF4-FFF2-40B4-BE49-F238E27FC236}">
                <a16:creationId xmlns:a16="http://schemas.microsoft.com/office/drawing/2014/main" id="{62D92B4B-494B-4013-8571-615146A4D67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r="45378"/>
          <a:stretch/>
        </p:blipFill>
        <p:spPr>
          <a:xfrm>
            <a:off x="7924833" y="5397500"/>
            <a:ext cx="499457" cy="914400"/>
          </a:xfrm>
          <a:prstGeom prst="rect">
            <a:avLst/>
          </a:prstGeom>
        </p:spPr>
      </p:pic>
      <p:sp>
        <p:nvSpPr>
          <p:cNvPr id="13" name="Wave 12">
            <a:extLst>
              <a:ext uri="{FF2B5EF4-FFF2-40B4-BE49-F238E27FC236}">
                <a16:creationId xmlns:a16="http://schemas.microsoft.com/office/drawing/2014/main" id="{8BEC9484-A8F7-4721-A405-05659C46FABA}"/>
              </a:ext>
            </a:extLst>
          </p:cNvPr>
          <p:cNvSpPr/>
          <p:nvPr/>
        </p:nvSpPr>
        <p:spPr>
          <a:xfrm>
            <a:off x="5828853" y="5645936"/>
            <a:ext cx="487715" cy="208764"/>
          </a:xfrm>
          <a:prstGeom prst="wave">
            <a:avLst/>
          </a:prstGeom>
          <a:solidFill>
            <a:srgbClr val="000000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16" name="Wave 15">
            <a:extLst>
              <a:ext uri="{FF2B5EF4-FFF2-40B4-BE49-F238E27FC236}">
                <a16:creationId xmlns:a16="http://schemas.microsoft.com/office/drawing/2014/main" id="{5B7F35EC-C4F1-4A1B-B258-F815E19A04AC}"/>
              </a:ext>
            </a:extLst>
          </p:cNvPr>
          <p:cNvSpPr/>
          <p:nvPr/>
        </p:nvSpPr>
        <p:spPr>
          <a:xfrm>
            <a:off x="5828853" y="5882641"/>
            <a:ext cx="487715" cy="208764"/>
          </a:xfrm>
          <a:prstGeom prst="wave">
            <a:avLst/>
          </a:prstGeom>
          <a:solidFill>
            <a:srgbClr val="000000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000000"/>
              </a:solidFill>
            </a:endParaRPr>
          </a:p>
        </p:txBody>
      </p:sp>
      <p:pic>
        <p:nvPicPr>
          <p:cNvPr id="11" name="Graphic 10" descr="Smart Phone">
            <a:extLst>
              <a:ext uri="{FF2B5EF4-FFF2-40B4-BE49-F238E27FC236}">
                <a16:creationId xmlns:a16="http://schemas.microsoft.com/office/drawing/2014/main" id="{B2B67754-2F6D-413D-9B37-573B7BBA9B9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322406" y="539750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2292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B832D9-736A-4598-A6CC-D4E586383A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/>
              <a:t>Comparing energy storage devices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DF33200-F600-4AB4-8D08-38DE3EADA2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4861" y="2204864"/>
            <a:ext cx="5682278" cy="358217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86716A2-D2D2-4B61-A1D9-D6B86CC3FA9D}"/>
              </a:ext>
            </a:extLst>
          </p:cNvPr>
          <p:cNvSpPr/>
          <p:nvPr/>
        </p:nvSpPr>
        <p:spPr>
          <a:xfrm>
            <a:off x="774583" y="6100704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1200" dirty="0">
                <a:solidFill>
                  <a:srgbClr val="000000"/>
                </a:solidFill>
              </a:rPr>
              <a:t>Luo, X., Wang, J., </a:t>
            </a:r>
            <a:r>
              <a:rPr lang="en-GB" sz="1200" dirty="0" err="1">
                <a:solidFill>
                  <a:srgbClr val="000000"/>
                </a:solidFill>
              </a:rPr>
              <a:t>Dooner</a:t>
            </a:r>
            <a:r>
              <a:rPr lang="en-GB" sz="1200" dirty="0">
                <a:solidFill>
                  <a:srgbClr val="000000"/>
                </a:solidFill>
              </a:rPr>
              <a:t>, M., Clarke, J., 2015. Appl. Energy.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534663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0AED4B-7BCF-4F89-BA7F-0535E1C948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/>
              <a:t>Comparing batteries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A389B81-B9B0-484F-BF78-EB17CC10F8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61300" y="2276872"/>
            <a:ext cx="4469400" cy="356183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A9614B8-38F9-42D5-8E22-B1160D5396C6}"/>
              </a:ext>
            </a:extLst>
          </p:cNvPr>
          <p:cNvSpPr/>
          <p:nvPr/>
        </p:nvSpPr>
        <p:spPr>
          <a:xfrm>
            <a:off x="1034642" y="6169709"/>
            <a:ext cx="611277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200" dirty="0" err="1">
                <a:solidFill>
                  <a:srgbClr val="000000"/>
                </a:solidFill>
              </a:rPr>
              <a:t>Tarascon</a:t>
            </a:r>
            <a:r>
              <a:rPr lang="en-GB" sz="1200" dirty="0">
                <a:solidFill>
                  <a:srgbClr val="000000"/>
                </a:solidFill>
              </a:rPr>
              <a:t>, J.-M., Armand, M., 2001. Nature.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890972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FFF69E-6B12-4AAB-9564-16B7AFED55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140968"/>
            <a:ext cx="10972800" cy="762000"/>
          </a:xfrm>
        </p:spPr>
        <p:txBody>
          <a:bodyPr/>
          <a:lstStyle/>
          <a:p>
            <a:pPr algn="ctr"/>
            <a:r>
              <a:rPr lang="en-GB" dirty="0"/>
              <a:t>Part 2 – Common battery types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CAE1C8-7EFB-44A1-8002-FBF8B6F731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2E28BBE-4E92-4B2E-9C6F-C30F1CA4714D}" type="datetime1">
              <a:rPr lang="en-GB" altLang="en-US" smtClean="0"/>
              <a:pPr>
                <a:defRPr/>
              </a:pPr>
              <a:t>16/09/2021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BCDDF6-A41A-4987-8551-BBB1137818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altLang="en-US"/>
              <a:t>© The University of Sheffield</a:t>
            </a:r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B52601-9B52-472E-AE85-631DA1574C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30EF6-6C13-413D-A541-8FA2732E8850}" type="slidenum">
              <a:rPr lang="en-GB" altLang="en-US" smtClean="0"/>
              <a:pPr/>
              <a:t>15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8846653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ACEF91-FB67-421E-A84F-D883FDB969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Useful notes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3C512A-689A-4C02-A0DC-CE86AEDAA8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sz="2800" dirty="0"/>
              <a:t>Electrons are negative – flow of electrons is from –</a:t>
            </a:r>
            <a:r>
              <a:rPr lang="en-GB" sz="2800" dirty="0" err="1"/>
              <a:t>ve</a:t>
            </a:r>
            <a:r>
              <a:rPr lang="en-GB" sz="2800" dirty="0"/>
              <a:t> electrode (anode) to +</a:t>
            </a:r>
            <a:r>
              <a:rPr lang="en-GB" sz="2800" dirty="0" err="1"/>
              <a:t>ve</a:t>
            </a:r>
            <a:r>
              <a:rPr lang="en-GB" sz="2800" dirty="0"/>
              <a:t> electrode (cathode)</a:t>
            </a:r>
          </a:p>
          <a:p>
            <a:r>
              <a:rPr lang="en-GB" sz="2800" dirty="0"/>
              <a:t>In electronics, </a:t>
            </a:r>
            <a:r>
              <a:rPr lang="en-GB" sz="2800" i="1" u="sng" dirty="0"/>
              <a:t>current</a:t>
            </a:r>
            <a:r>
              <a:rPr lang="en-GB" sz="2800" dirty="0"/>
              <a:t> flows from positive to negative – this is convention</a:t>
            </a:r>
          </a:p>
          <a:p>
            <a:r>
              <a:rPr lang="en-GB" sz="2800" dirty="0"/>
              <a:t>In batteries, when you charge, you store energy (and electrons) in the anode</a:t>
            </a:r>
          </a:p>
          <a:p>
            <a:r>
              <a:rPr lang="en-GB" sz="2800" dirty="0"/>
              <a:t>In this section, all equations are written so that forward reactions are spontaneous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0221F9-C416-45D8-AEB5-91433F1174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2E28BBE-4E92-4B2E-9C6F-C30F1CA4714D}" type="datetime1">
              <a:rPr lang="en-GB" altLang="en-US" smtClean="0"/>
              <a:pPr>
                <a:defRPr/>
              </a:pPr>
              <a:t>16/09/2021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890A7B-0ABF-4129-8139-8445F74E6C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altLang="en-US"/>
              <a:t>© The University of Sheffield</a:t>
            </a:r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7D4853-11E6-4CE3-9B1C-B938384020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30EF6-6C13-413D-A541-8FA2732E8850}" type="slidenum">
              <a:rPr lang="en-GB" altLang="en-US" smtClean="0"/>
              <a:pPr/>
              <a:t>16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206895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2DAC9B-BF7D-4B56-9B22-988CA50DE3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Useful notes - refresher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8EBF27-0BD6-44B8-A771-801488875B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2E28BBE-4E92-4B2E-9C6F-C30F1CA4714D}" type="datetime1">
              <a:rPr lang="en-GB" altLang="en-US" smtClean="0"/>
              <a:pPr>
                <a:defRPr/>
              </a:pPr>
              <a:t>16/09/2021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88F150-4092-450D-B4C5-6F52999B72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altLang="en-US"/>
              <a:t>© The University of Sheffield</a:t>
            </a:r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DE58BB-35D1-4AE8-82F3-46902DCFA1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30EF6-6C13-413D-A541-8FA2732E8850}" type="slidenum">
              <a:rPr lang="en-GB" altLang="en-US" smtClean="0"/>
              <a:pPr/>
              <a:t>17</a:t>
            </a:fld>
            <a:endParaRPr lang="en-GB" alt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F96C70FF-A2AF-4F43-854D-075BFB8CB1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6800" y="1844824"/>
            <a:ext cx="3600400" cy="4584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47692830-B261-4A0F-B12D-F11479A5D8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4766" y="2362200"/>
            <a:ext cx="5067217" cy="3733800"/>
          </a:xfrm>
        </p:spPr>
        <p:txBody>
          <a:bodyPr/>
          <a:lstStyle/>
          <a:p>
            <a:r>
              <a:rPr lang="en-GB" dirty="0"/>
              <a:t>Spontaneous reactions determined from standard electrode potentials</a:t>
            </a:r>
          </a:p>
          <a:p>
            <a:r>
              <a:rPr lang="en-GB" dirty="0"/>
              <a:t>The more positive the potential, the more likely it will (spontaneously) accept electrons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CFC344F-9F62-4EFE-8470-C60D0C28CFA6}"/>
              </a:ext>
            </a:extLst>
          </p:cNvPr>
          <p:cNvSpPr txBox="1"/>
          <p:nvPr/>
        </p:nvSpPr>
        <p:spPr>
          <a:xfrm>
            <a:off x="7016800" y="1367406"/>
            <a:ext cx="28083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u="sng" dirty="0">
                <a:solidFill>
                  <a:srgbClr val="000000"/>
                </a:solidFill>
              </a:rPr>
              <a:t>Reduction reactions</a:t>
            </a:r>
          </a:p>
        </p:txBody>
      </p:sp>
    </p:spTree>
    <p:extLst>
      <p:ext uri="{BB962C8B-B14F-4D97-AF65-F5344CB8AC3E}">
        <p14:creationId xmlns:p14="http://schemas.microsoft.com/office/powerpoint/2010/main" val="30815895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A241F9-0FD8-4E7C-B8BC-45D85BDDCC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/>
              <a:t>Nickel metal hydride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D1119C7-3028-4A84-8FF9-5EFAD8120AC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988839"/>
                <a:ext cx="10515600" cy="3672409"/>
              </a:xfrm>
            </p:spPr>
            <p:txBody>
              <a:bodyPr>
                <a:normAutofit/>
              </a:bodyPr>
              <a:lstStyle/>
              <a:p>
                <a:r>
                  <a:rPr lang="en-GB" sz="2400" dirty="0"/>
                  <a:t>Negative electrode: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GB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GB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𝑂𝐻</m:t>
                          </m:r>
                        </m:e>
                        <m:sub>
                          <m:r>
                            <a:rPr lang="en-GB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GB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𝑎𝑞</m:t>
                          </m:r>
                          <m:r>
                            <a:rPr lang="en-GB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sub>
                        <m:sup>
                          <m:r>
                            <a:rPr lang="en-GB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</m:sup>
                      </m:sSubSup>
                      <m:r>
                        <a:rPr lang="en-GB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GB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𝑀</m:t>
                          </m:r>
                          <m:r>
                            <a:rPr lang="en-GB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GB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GB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</m:t>
                          </m:r>
                          <m:r>
                            <a:rPr lang="en-GB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sub>
                      </m:sSub>
                      <m:r>
                        <a:rPr lang="en-GB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↔</m:t>
                      </m:r>
                      <m:sSub>
                        <m:sSubPr>
                          <m:ctrlPr>
                            <a:rPr lang="en-GB" sz="2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GB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sSub>
                        <m:sSubPr>
                          <m:ctrlPr>
                            <a:rPr lang="en-GB" sz="2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𝑂</m:t>
                          </m:r>
                        </m:e>
                        <m:sub>
                          <m:r>
                            <a:rPr lang="en-GB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GB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𝑙</m:t>
                          </m:r>
                          <m:r>
                            <a:rPr lang="en-GB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sub>
                      </m:sSub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GB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sub>
                      </m:sSub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GB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lang="en-GB" sz="2400" dirty="0"/>
              </a:p>
              <a:p>
                <a:r>
                  <a:rPr lang="en-GB" sz="2400" dirty="0"/>
                  <a:t>Positive electrode: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𝑁𝑖</m:t>
                      </m:r>
                      <m:r>
                        <a:rPr lang="en-GB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𝑂</m:t>
                      </m:r>
                      <m:sSub>
                        <m:sSubPr>
                          <m:ctrlPr>
                            <a:rPr lang="en-GB" sz="2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GB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𝑂𝐻</m:t>
                          </m:r>
                          <m:r>
                            <a:rPr lang="en-GB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e>
                        <m:sub>
                          <m:r>
                            <a:rPr lang="en-GB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GB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</m:t>
                          </m:r>
                          <m:r>
                            <a:rPr lang="en-GB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sub>
                      </m:sSub>
                      <m:r>
                        <a:rPr lang="en-GB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GB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4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GB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sSub>
                        <m:sSubPr>
                          <m:ctrlPr>
                            <a:rPr lang="en-GB" sz="2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𝑂</m:t>
                          </m:r>
                        </m:e>
                        <m:sub>
                          <m:r>
                            <a:rPr lang="en-GB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GB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𝑙</m:t>
                          </m:r>
                          <m:r>
                            <a:rPr lang="en-GB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sub>
                      </m:sSub>
                      <m:r>
                        <a:rPr lang="en-GB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GB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GB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lang="en-GB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↔</m:t>
                      </m:r>
                      <m:sSub>
                        <m:sSubPr>
                          <m:ctrlPr>
                            <a:rPr lang="en-GB" sz="24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400" b="1" i="1" smtClean="0">
                              <a:latin typeface="Cambria Math" panose="02040503050406030204" pitchFamily="18" charset="0"/>
                            </a:rPr>
                            <m:t>𝑵𝒊</m:t>
                          </m:r>
                          <m:r>
                            <a:rPr lang="en-GB" sz="2400" b="1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GB" sz="2400" b="1" i="1" smtClean="0">
                              <a:latin typeface="Cambria Math" panose="02040503050406030204" pitchFamily="18" charset="0"/>
                            </a:rPr>
                            <m:t>𝑶𝑯</m:t>
                          </m:r>
                          <m:r>
                            <a:rPr lang="en-GB" sz="2400" b="1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  <m:sub>
                          <m:r>
                            <a:rPr lang="en-GB" sz="2400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  <m:r>
                            <a:rPr lang="en-GB" sz="2400" b="1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GB" sz="2400" b="1" i="1" smtClean="0">
                              <a:latin typeface="Cambria Math" panose="02040503050406030204" pitchFamily="18" charset="0"/>
                            </a:rPr>
                            <m:t>𝒔</m:t>
                          </m:r>
                          <m:r>
                            <a:rPr lang="en-GB" sz="2400" b="1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sub>
                      </m:sSub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sSubSup>
                        <m:sSubSupPr>
                          <m:ctrlPr>
                            <a:rPr lang="en-GB" sz="24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𝑂𝐻</m:t>
                          </m:r>
                        </m:e>
                        <m:sub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𝑎𝑞</m:t>
                          </m:r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sub>
                        <m:sup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bSup>
                    </m:oMath>
                  </m:oMathPara>
                </a14:m>
                <a:endParaRPr lang="en-GB" sz="2400" dirty="0"/>
              </a:p>
              <a:p>
                <a:pPr marL="0" indent="0">
                  <a:buNone/>
                </a:pPr>
                <a:endParaRPr lang="en-GB" sz="2400" dirty="0"/>
              </a:p>
              <a:p>
                <a:r>
                  <a:rPr lang="en-GB" sz="2400" dirty="0"/>
                  <a:t>Hydrogen ion shuttling back and forth</a:t>
                </a:r>
              </a:p>
              <a:p>
                <a:r>
                  <a:rPr lang="en-GB" sz="2400" dirty="0"/>
                  <a:t>Nominal voltage of 1.2V</a:t>
                </a:r>
              </a:p>
              <a:p>
                <a:r>
                  <a:rPr lang="en-GB" sz="2400" dirty="0"/>
                  <a:t>Alkaline electrolyte (KOH)</a:t>
                </a:r>
              </a:p>
              <a:p>
                <a:pPr marL="0" indent="0">
                  <a:buNone/>
                </a:pPr>
                <a:endParaRPr lang="en-GB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D1119C7-3028-4A84-8FF9-5EFAD8120AC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988839"/>
                <a:ext cx="10515600" cy="3672409"/>
              </a:xfrm>
              <a:blipFill>
                <a:blip r:embed="rId3"/>
                <a:stretch>
                  <a:fillRect l="-928" t="-1493" b="-364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074" name="Picture 2" descr="Image result for nickel metal hydride battery">
            <a:extLst>
              <a:ext uri="{FF2B5EF4-FFF2-40B4-BE49-F238E27FC236}">
                <a16:creationId xmlns:a16="http://schemas.microsoft.com/office/drawing/2014/main" id="{66632800-DCAF-4B6D-9272-856463726C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0136" y="4389539"/>
            <a:ext cx="1894114" cy="1894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Image result for nickel metal hydride battery">
            <a:extLst>
              <a:ext uri="{FF2B5EF4-FFF2-40B4-BE49-F238E27FC236}">
                <a16:creationId xmlns:a16="http://schemas.microsoft.com/office/drawing/2014/main" id="{43BE859C-735C-4160-BC98-58D9EE5683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9686" y="4389539"/>
            <a:ext cx="1894114" cy="1894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02185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E544A1-701B-437D-BC26-40C3D505B4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2800" y="1268760"/>
            <a:ext cx="10972800" cy="648072"/>
          </a:xfrm>
        </p:spPr>
        <p:txBody>
          <a:bodyPr/>
          <a:lstStyle/>
          <a:p>
            <a:r>
              <a:rPr lang="en-GB" sz="3600" dirty="0"/>
              <a:t>Lead acid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5F6AF6B-5D5C-4462-B275-9532375532E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93615" y="1825624"/>
                <a:ext cx="7138606" cy="4699720"/>
              </a:xfrm>
            </p:spPr>
            <p:txBody>
              <a:bodyPr>
                <a:normAutofit fontScale="92500" lnSpcReduction="20000"/>
              </a:bodyPr>
              <a:lstStyle/>
              <a:p>
                <a:r>
                  <a:rPr lang="en-GB" sz="2000" b="0" dirty="0">
                    <a:latin typeface="Cambria Math" panose="02040503050406030204" pitchFamily="18" charset="0"/>
                  </a:rPr>
                  <a:t>Negative plate:</a:t>
                </a:r>
                <a:endParaRPr lang="en-GB" sz="2000" b="0" i="1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000" b="0" i="1" smtClean="0">
                              <a:latin typeface="Cambria Math" panose="02040503050406030204" pitchFamily="18" charset="0"/>
                            </a:rPr>
                            <m:t>𝑃𝑏</m:t>
                          </m:r>
                        </m:e>
                        <m:sub>
                          <m:r>
                            <a:rPr lang="en-GB" sz="20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GB" sz="2000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  <m:r>
                            <a:rPr lang="en-GB" sz="20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sub>
                      </m:sSub>
                      <m:r>
                        <a:rPr lang="en-GB" sz="2000" b="0" i="1" smtClean="0">
                          <a:latin typeface="Cambria Math" panose="02040503050406030204" pitchFamily="18" charset="0"/>
                        </a:rPr>
                        <m:t>+</m:t>
                      </m:r>
                      <m:sSubSup>
                        <m:sSubSupPr>
                          <m:ctrlPr>
                            <a:rPr lang="en-GB" sz="20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GB" sz="2000" b="0" i="1" smtClean="0">
                              <a:latin typeface="Cambria Math" panose="02040503050406030204" pitchFamily="18" charset="0"/>
                            </a:rPr>
                            <m:t>𝐻𝑆𝑂</m:t>
                          </m:r>
                        </m:e>
                        <m:sub>
                          <m:r>
                            <a:rPr lang="en-GB" sz="2000" b="0" i="1" smtClean="0">
                              <a:latin typeface="Cambria Math" panose="02040503050406030204" pitchFamily="18" charset="0"/>
                            </a:rPr>
                            <m:t>4(</m:t>
                          </m:r>
                          <m:r>
                            <a:rPr lang="en-GB" sz="2000" b="0" i="1" smtClean="0">
                              <a:latin typeface="Cambria Math" panose="02040503050406030204" pitchFamily="18" charset="0"/>
                            </a:rPr>
                            <m:t>𝑎𝑞</m:t>
                          </m:r>
                          <m:r>
                            <a:rPr lang="en-GB" sz="20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sub>
                        <m:sup>
                          <m:r>
                            <a:rPr lang="en-GB" sz="20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bSup>
                      <m:r>
                        <a:rPr lang="en-GB" sz="2000" b="0" i="1" smtClean="0">
                          <a:latin typeface="Cambria Math" panose="02040503050406030204" pitchFamily="18" charset="0"/>
                        </a:rPr>
                        <m:t>→</m:t>
                      </m:r>
                      <m:sSub>
                        <m:sSubPr>
                          <m:ctrlPr>
                            <a:rPr lang="en-GB" sz="20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000" b="1" i="1" smtClean="0">
                              <a:latin typeface="Cambria Math" panose="02040503050406030204" pitchFamily="18" charset="0"/>
                            </a:rPr>
                            <m:t>𝑷𝒃𝑺𝑶</m:t>
                          </m:r>
                        </m:e>
                        <m:sub>
                          <m:r>
                            <a:rPr lang="en-GB" sz="2000" b="1" i="1" smtClean="0">
                              <a:latin typeface="Cambria Math" panose="02040503050406030204" pitchFamily="18" charset="0"/>
                            </a:rPr>
                            <m:t>𝟒</m:t>
                          </m:r>
                          <m:r>
                            <a:rPr lang="en-GB" sz="2000" b="1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GB" sz="2000" b="1" i="1" smtClean="0">
                              <a:latin typeface="Cambria Math" panose="02040503050406030204" pitchFamily="18" charset="0"/>
                            </a:rPr>
                            <m:t>𝒔</m:t>
                          </m:r>
                          <m:r>
                            <a:rPr lang="en-GB" sz="2000" b="1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sub>
                      </m:sSub>
                      <m:r>
                        <a:rPr lang="en-GB" sz="2000" b="0" i="1" smtClean="0">
                          <a:latin typeface="Cambria Math" panose="02040503050406030204" pitchFamily="18" charset="0"/>
                        </a:rPr>
                        <m:t>+</m:t>
                      </m:r>
                      <m:sSubSup>
                        <m:sSubSupPr>
                          <m:ctrlPr>
                            <a:rPr lang="en-GB" sz="20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GB" sz="2000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GB" sz="20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GB" sz="2000" b="0" i="1" smtClean="0">
                              <a:latin typeface="Cambria Math" panose="02040503050406030204" pitchFamily="18" charset="0"/>
                            </a:rPr>
                            <m:t>𝑎𝑞</m:t>
                          </m:r>
                          <m:r>
                            <a:rPr lang="en-GB" sz="20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sub>
                        <m:sup>
                          <m:r>
                            <a:rPr lang="en-GB" sz="20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bSup>
                      <m:r>
                        <a:rPr lang="en-GB" sz="2000" b="0" i="1" smtClean="0"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GB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GB" sz="20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GB" sz="20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lang="en-GB" sz="2000" dirty="0"/>
              </a:p>
              <a:p>
                <a:pPr marL="0" indent="0">
                  <a:buNone/>
                </a:pPr>
                <a:endParaRPr lang="en-GB" sz="2000" dirty="0"/>
              </a:p>
              <a:p>
                <a:r>
                  <a:rPr lang="en-GB" sz="2000" dirty="0"/>
                  <a:t>Positive plate: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000" i="1">
                              <a:latin typeface="Cambria Math" panose="02040503050406030204" pitchFamily="18" charset="0"/>
                            </a:rPr>
                            <m:t>𝑃𝑏</m:t>
                          </m:r>
                          <m:r>
                            <a:rPr lang="en-GB" sz="2000" b="0" i="1" smtClean="0">
                              <a:latin typeface="Cambria Math" panose="02040503050406030204" pitchFamily="18" charset="0"/>
                            </a:rPr>
                            <m:t>𝑂</m:t>
                          </m:r>
                        </m:e>
                        <m:sub>
                          <m:r>
                            <a:rPr lang="en-GB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GB" sz="2000" i="1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GB" sz="2000" i="1">
                              <a:latin typeface="Cambria Math" panose="02040503050406030204" pitchFamily="18" charset="0"/>
                            </a:rPr>
                            <m:t>𝑆</m:t>
                          </m:r>
                          <m:r>
                            <a:rPr lang="en-GB" sz="2000" i="1">
                              <a:latin typeface="Cambria Math" panose="02040503050406030204" pitchFamily="18" charset="0"/>
                            </a:rPr>
                            <m:t>)</m:t>
                          </m:r>
                        </m:sub>
                      </m:sSub>
                      <m:r>
                        <a:rPr lang="en-GB" sz="2000" i="1">
                          <a:latin typeface="Cambria Math" panose="02040503050406030204" pitchFamily="18" charset="0"/>
                        </a:rPr>
                        <m:t>+</m:t>
                      </m:r>
                      <m:sSubSup>
                        <m:sSubSupPr>
                          <m:ctrlPr>
                            <a:rPr lang="en-GB" sz="20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GB" sz="2000" i="1">
                              <a:latin typeface="Cambria Math" panose="02040503050406030204" pitchFamily="18" charset="0"/>
                            </a:rPr>
                            <m:t>𝐻𝑆𝑂</m:t>
                          </m:r>
                        </m:e>
                        <m:sub>
                          <m:r>
                            <a:rPr lang="en-GB" sz="2000" i="1">
                              <a:latin typeface="Cambria Math" panose="02040503050406030204" pitchFamily="18" charset="0"/>
                            </a:rPr>
                            <m:t>4(</m:t>
                          </m:r>
                          <m:r>
                            <a:rPr lang="en-GB" sz="2000" i="1">
                              <a:latin typeface="Cambria Math" panose="02040503050406030204" pitchFamily="18" charset="0"/>
                            </a:rPr>
                            <m:t>𝑎𝑞</m:t>
                          </m:r>
                          <m:r>
                            <a:rPr lang="en-GB" sz="2000" i="1">
                              <a:latin typeface="Cambria Math" panose="02040503050406030204" pitchFamily="18" charset="0"/>
                            </a:rPr>
                            <m:t>)</m:t>
                          </m:r>
                        </m:sub>
                        <m:sup>
                          <m:r>
                            <a:rPr lang="en-GB" sz="2000" i="1"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bSup>
                      <m:r>
                        <a:rPr lang="en-GB" sz="2000" b="0" i="1" smtClean="0">
                          <a:latin typeface="Cambria Math" panose="02040503050406030204" pitchFamily="18" charset="0"/>
                        </a:rPr>
                        <m:t>+</m:t>
                      </m:r>
                      <m:sSubSup>
                        <m:sSubSupPr>
                          <m:ctrlPr>
                            <a:rPr lang="en-GB" sz="20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GB" sz="20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  <m:r>
                            <a:rPr lang="en-GB" sz="2000" i="1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GB" sz="2000" i="1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GB" sz="2000" i="1">
                              <a:latin typeface="Cambria Math" panose="02040503050406030204" pitchFamily="18" charset="0"/>
                            </a:rPr>
                            <m:t>𝑎𝑞</m:t>
                          </m:r>
                          <m:r>
                            <a:rPr lang="en-GB" sz="2000" i="1">
                              <a:latin typeface="Cambria Math" panose="02040503050406030204" pitchFamily="18" charset="0"/>
                            </a:rPr>
                            <m:t>)</m:t>
                          </m:r>
                        </m:sub>
                        <m:sup>
                          <m:r>
                            <a:rPr lang="en-GB" sz="2000" i="1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bSup>
                      <m:r>
                        <a:rPr lang="en-GB" sz="2000" b="0" i="1" smtClean="0"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GB" sz="2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sz="2000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GB" sz="2000" i="1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GB" sz="2000" i="1"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lang="en-GB" sz="2000" i="1">
                          <a:latin typeface="Cambria Math" panose="02040503050406030204" pitchFamily="18" charset="0"/>
                        </a:rPr>
                        <m:t>→</m:t>
                      </m:r>
                      <m:sSub>
                        <m:sSubPr>
                          <m:ctrlPr>
                            <a:rPr lang="en-GB" sz="2000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000" b="1" i="1">
                              <a:latin typeface="Cambria Math" panose="02040503050406030204" pitchFamily="18" charset="0"/>
                            </a:rPr>
                            <m:t>𝑷𝒃𝑺𝑶</m:t>
                          </m:r>
                        </m:e>
                        <m:sub>
                          <m:r>
                            <a:rPr lang="en-GB" sz="2000" b="1" i="1">
                              <a:latin typeface="Cambria Math" panose="02040503050406030204" pitchFamily="18" charset="0"/>
                            </a:rPr>
                            <m:t>𝟒</m:t>
                          </m:r>
                          <m:r>
                            <a:rPr lang="en-GB" sz="2000" b="1" i="1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GB" sz="2000" b="1" i="1">
                              <a:latin typeface="Cambria Math" panose="02040503050406030204" pitchFamily="18" charset="0"/>
                            </a:rPr>
                            <m:t>𝒔</m:t>
                          </m:r>
                          <m:r>
                            <a:rPr lang="en-GB" sz="2000" b="1" i="1">
                              <a:latin typeface="Cambria Math" panose="02040503050406030204" pitchFamily="18" charset="0"/>
                            </a:rPr>
                            <m:t>)</m:t>
                          </m:r>
                        </m:sub>
                      </m:sSub>
                      <m:r>
                        <a:rPr lang="en-GB" sz="2000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GB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000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GB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sSub>
                        <m:sSubPr>
                          <m:ctrlPr>
                            <a:rPr lang="en-GB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000" b="0" i="1" smtClean="0">
                              <a:latin typeface="Cambria Math" panose="02040503050406030204" pitchFamily="18" charset="0"/>
                            </a:rPr>
                            <m:t>𝑂</m:t>
                          </m:r>
                        </m:e>
                        <m:sub>
                          <m:r>
                            <a:rPr lang="en-GB" sz="20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GB" sz="2000" b="0" i="1" smtClean="0">
                              <a:latin typeface="Cambria Math" panose="02040503050406030204" pitchFamily="18" charset="0"/>
                            </a:rPr>
                            <m:t>𝑙</m:t>
                          </m:r>
                          <m:r>
                            <a:rPr lang="en-GB" sz="20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sub>
                      </m:sSub>
                    </m:oMath>
                  </m:oMathPara>
                </a14:m>
                <a:endParaRPr lang="en-GB" sz="2000" dirty="0"/>
              </a:p>
              <a:p>
                <a:pPr marL="0" indent="0">
                  <a:buNone/>
                </a:pPr>
                <a:endParaRPr lang="en-GB" sz="2000" dirty="0"/>
              </a:p>
              <a:p>
                <a:r>
                  <a:rPr lang="en-GB" sz="2000" dirty="0"/>
                  <a:t>Overall </a:t>
                </a:r>
                <a:r>
                  <a:rPr lang="en-GB" sz="2000" u="sng" dirty="0"/>
                  <a:t>discharge </a:t>
                </a:r>
                <a:r>
                  <a:rPr lang="en-GB" sz="2000" dirty="0"/>
                  <a:t>reaction: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000" b="0" i="1" smtClean="0">
                              <a:latin typeface="Cambria Math" panose="02040503050406030204" pitchFamily="18" charset="0"/>
                            </a:rPr>
                            <m:t>𝑃𝑏</m:t>
                          </m:r>
                        </m:e>
                        <m:sub>
                          <m:r>
                            <a:rPr lang="en-GB" sz="20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GB" sz="20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  <m:r>
                            <a:rPr lang="en-GB" sz="20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sub>
                      </m:sSub>
                      <m:r>
                        <a:rPr lang="en-GB" sz="20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GB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000" i="1">
                              <a:latin typeface="Cambria Math" panose="02040503050406030204" pitchFamily="18" charset="0"/>
                            </a:rPr>
                            <m:t>𝑃𝑏𝑂</m:t>
                          </m:r>
                        </m:e>
                        <m:sub>
                          <m:r>
                            <a:rPr lang="en-GB" sz="2000" i="1">
                              <a:latin typeface="Cambria Math" panose="02040503050406030204" pitchFamily="18" charset="0"/>
                            </a:rPr>
                            <m:t>2(</m:t>
                          </m:r>
                          <m:r>
                            <a:rPr lang="en-GB" sz="2000" i="1">
                              <a:latin typeface="Cambria Math" panose="02040503050406030204" pitchFamily="18" charset="0"/>
                            </a:rPr>
                            <m:t>𝑆</m:t>
                          </m:r>
                          <m:r>
                            <a:rPr lang="en-GB" sz="2000" i="1">
                              <a:latin typeface="Cambria Math" panose="02040503050406030204" pitchFamily="18" charset="0"/>
                            </a:rPr>
                            <m:t>)</m:t>
                          </m:r>
                        </m:sub>
                      </m:sSub>
                      <m:r>
                        <a:rPr lang="en-GB" sz="2000" i="1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GB" sz="2000" b="0" i="1" smtClean="0">
                          <a:latin typeface="Cambria Math" panose="02040503050406030204" pitchFamily="18" charset="0"/>
                        </a:rPr>
                        <m:t>2</m:t>
                      </m:r>
                      <m:sSubSup>
                        <m:sSubSupPr>
                          <m:ctrlPr>
                            <a:rPr lang="en-GB" sz="20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sSub>
                            <m:sSubPr>
                              <m:ctrlPr>
                                <a:rPr lang="en-GB" sz="20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2000" b="0" i="1" smtClean="0"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e>
                            <m:sub>
                              <m:r>
                                <a:rPr lang="en-GB" sz="20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GB" sz="2000" i="1">
                              <a:latin typeface="Cambria Math" panose="02040503050406030204" pitchFamily="18" charset="0"/>
                            </a:rPr>
                            <m:t>𝑆𝑂</m:t>
                          </m:r>
                        </m:e>
                        <m:sub>
                          <m:r>
                            <a:rPr lang="en-GB" sz="2000" i="1">
                              <a:latin typeface="Cambria Math" panose="02040503050406030204" pitchFamily="18" charset="0"/>
                            </a:rPr>
                            <m:t>4(</m:t>
                          </m:r>
                          <m:r>
                            <a:rPr lang="en-GB" sz="2000" i="1">
                              <a:latin typeface="Cambria Math" panose="02040503050406030204" pitchFamily="18" charset="0"/>
                            </a:rPr>
                            <m:t>𝑎𝑞</m:t>
                          </m:r>
                          <m:r>
                            <a:rPr lang="en-GB" sz="2000" i="1">
                              <a:latin typeface="Cambria Math" panose="02040503050406030204" pitchFamily="18" charset="0"/>
                            </a:rPr>
                            <m:t>)</m:t>
                          </m:r>
                        </m:sub>
                        <m:sup>
                          <m:r>
                            <a:rPr lang="en-GB" sz="2000" i="1"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bSup>
                      <m:r>
                        <a:rPr lang="en-GB" sz="2000" i="1">
                          <a:latin typeface="Cambria Math" panose="02040503050406030204" pitchFamily="18" charset="0"/>
                        </a:rPr>
                        <m:t>→</m:t>
                      </m:r>
                      <m:sSub>
                        <m:sSubPr>
                          <m:ctrlPr>
                            <a:rPr lang="en-GB" sz="2000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000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  <m:r>
                            <a:rPr lang="en-GB" sz="2000" b="1" i="1">
                              <a:latin typeface="Cambria Math" panose="02040503050406030204" pitchFamily="18" charset="0"/>
                            </a:rPr>
                            <m:t>𝑷𝒃𝑺𝑶</m:t>
                          </m:r>
                        </m:e>
                        <m:sub>
                          <m:r>
                            <a:rPr lang="en-GB" sz="2000" b="1" i="1">
                              <a:latin typeface="Cambria Math" panose="02040503050406030204" pitchFamily="18" charset="0"/>
                            </a:rPr>
                            <m:t>𝟒</m:t>
                          </m:r>
                          <m:r>
                            <a:rPr lang="en-GB" sz="2000" b="1" i="1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GB" sz="2000" b="1" i="1">
                              <a:latin typeface="Cambria Math" panose="02040503050406030204" pitchFamily="18" charset="0"/>
                            </a:rPr>
                            <m:t>𝒔</m:t>
                          </m:r>
                          <m:r>
                            <a:rPr lang="en-GB" sz="2000" b="1" i="1">
                              <a:latin typeface="Cambria Math" panose="02040503050406030204" pitchFamily="18" charset="0"/>
                            </a:rPr>
                            <m:t>)</m:t>
                          </m:r>
                        </m:sub>
                      </m:sSub>
                      <m:r>
                        <a:rPr lang="en-GB" sz="2000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GB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GB" sz="2000" i="1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GB" sz="2000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sSub>
                        <m:sSubPr>
                          <m:ctrlPr>
                            <a:rPr lang="en-GB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000" i="1">
                              <a:latin typeface="Cambria Math" panose="02040503050406030204" pitchFamily="18" charset="0"/>
                            </a:rPr>
                            <m:t>𝑂</m:t>
                          </m:r>
                        </m:e>
                        <m:sub>
                          <m:r>
                            <a:rPr lang="en-GB" sz="2000" i="1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GB" sz="2000" i="1">
                              <a:latin typeface="Cambria Math" panose="02040503050406030204" pitchFamily="18" charset="0"/>
                            </a:rPr>
                            <m:t>𝑙</m:t>
                          </m:r>
                          <m:r>
                            <a:rPr lang="en-GB" sz="2000" i="1">
                              <a:latin typeface="Cambria Math" panose="02040503050406030204" pitchFamily="18" charset="0"/>
                            </a:rPr>
                            <m:t>)</m:t>
                          </m:r>
                        </m:sub>
                      </m:sSub>
                    </m:oMath>
                  </m:oMathPara>
                </a14:m>
                <a:endParaRPr lang="en-GB" sz="2400" dirty="0"/>
              </a:p>
              <a:p>
                <a:pPr marL="0" indent="0">
                  <a:buNone/>
                </a:pPr>
                <a:endParaRPr lang="en-GB" sz="1900" dirty="0"/>
              </a:p>
              <a:p>
                <a:r>
                  <a:rPr lang="en-GB" sz="2000" dirty="0"/>
                  <a:t>Battery nominal voltage 2V</a:t>
                </a:r>
              </a:p>
              <a:p>
                <a:r>
                  <a:rPr lang="en-GB" sz="2000" dirty="0"/>
                  <a:t>Sulfuric acid electrolyte</a:t>
                </a:r>
              </a:p>
              <a:p>
                <a:r>
                  <a:rPr lang="en-GB" sz="2000" dirty="0"/>
                  <a:t>Overcharging can cause water splitting</a:t>
                </a:r>
              </a:p>
              <a:p>
                <a:r>
                  <a:rPr lang="en-GB" sz="2000" dirty="0"/>
                  <a:t>Measure state of charge by </a:t>
                </a:r>
              </a:p>
              <a:p>
                <a:pPr lvl="1"/>
                <a:r>
                  <a:rPr lang="en-GB" sz="1600" dirty="0"/>
                  <a:t>Measuring voltage,</a:t>
                </a:r>
              </a:p>
              <a:p>
                <a:pPr lvl="1"/>
                <a:r>
                  <a:rPr lang="en-GB" sz="1600" dirty="0"/>
                  <a:t>Gravimetric measurement of electrolyte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5F6AF6B-5D5C-4462-B275-9532375532E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93615" y="1825624"/>
                <a:ext cx="7138606" cy="4699720"/>
              </a:xfrm>
              <a:blipFill>
                <a:blip r:embed="rId5"/>
                <a:stretch>
                  <a:fillRect l="-854" t="-1946" b="-116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50AC3ADF-7390-40EA-9C50-DCB6C8F437F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36372" y="1325460"/>
            <a:ext cx="4017428" cy="2445391"/>
          </a:xfrm>
          <a:prstGeom prst="rect">
            <a:avLst/>
          </a:prstGeom>
        </p:spPr>
      </p:pic>
      <p:pic>
        <p:nvPicPr>
          <p:cNvPr id="2050" name="Picture 2" descr="Image result for lead acid battery yuasa">
            <a:extLst>
              <a:ext uri="{FF2B5EF4-FFF2-40B4-BE49-F238E27FC236}">
                <a16:creationId xmlns:a16="http://schemas.microsoft.com/office/drawing/2014/main" id="{238548A0-C7F9-4F1E-870C-131A1934B8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2221" y="3770851"/>
            <a:ext cx="3825729" cy="2433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99912C6-7D87-4C93-96A3-C19CBF6445F2}"/>
              </a:ext>
            </a:extLst>
          </p:cNvPr>
          <p:cNvSpPr/>
          <p:nvPr/>
        </p:nvSpPr>
        <p:spPr>
          <a:xfrm>
            <a:off x="293615" y="6400061"/>
            <a:ext cx="740468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200" dirty="0">
                <a:solidFill>
                  <a:srgbClr val="000000"/>
                </a:solidFill>
              </a:rPr>
              <a:t>May, G.J., Davidson, A., </a:t>
            </a:r>
            <a:r>
              <a:rPr lang="en-GB" sz="1200" dirty="0" err="1">
                <a:solidFill>
                  <a:srgbClr val="000000"/>
                </a:solidFill>
              </a:rPr>
              <a:t>Monahov</a:t>
            </a:r>
            <a:r>
              <a:rPr lang="en-GB" sz="1200" dirty="0">
                <a:solidFill>
                  <a:srgbClr val="000000"/>
                </a:solidFill>
              </a:rPr>
              <a:t>, B., 2018. J. Energy Storage 15, 145–157.</a:t>
            </a:r>
          </a:p>
        </p:txBody>
      </p:sp>
    </p:spTree>
    <p:extLst>
      <p:ext uri="{BB962C8B-B14F-4D97-AF65-F5344CB8AC3E}">
        <p14:creationId xmlns:p14="http://schemas.microsoft.com/office/powerpoint/2010/main" val="15292338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69193A-2A27-4E2E-B5D6-8655A9751F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212078"/>
            <a:ext cx="4104456" cy="762000"/>
          </a:xfrm>
        </p:spPr>
        <p:txBody>
          <a:bodyPr/>
          <a:lstStyle/>
          <a:p>
            <a:r>
              <a:rPr lang="en-GB" dirty="0"/>
              <a:t>About me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5F9290B-95BA-4AE2-B3D1-9E0637C7FD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853" y="2204864"/>
            <a:ext cx="6411148" cy="4216124"/>
          </a:xfrm>
        </p:spPr>
        <p:txBody>
          <a:bodyPr>
            <a:normAutofit fontScale="70000" lnSpcReduction="20000"/>
          </a:bodyPr>
          <a:lstStyle/>
          <a:p>
            <a:r>
              <a:rPr lang="en-GB" b="1" dirty="0"/>
              <a:t>MEng Chemical Engineering (4 year programme)</a:t>
            </a:r>
          </a:p>
          <a:p>
            <a:pPr lvl="1"/>
            <a:r>
              <a:rPr lang="en-GB" dirty="0"/>
              <a:t>Year abroad at University at Buffalo (SUNY)</a:t>
            </a:r>
          </a:p>
          <a:p>
            <a:pPr lvl="1"/>
            <a:endParaRPr lang="en-GB" dirty="0"/>
          </a:p>
          <a:p>
            <a:r>
              <a:rPr lang="en-GB" b="1" dirty="0"/>
              <a:t>CDT in Energy Storage and its Applications (PhD)</a:t>
            </a:r>
          </a:p>
          <a:p>
            <a:pPr lvl="1"/>
            <a:r>
              <a:rPr lang="en-GB" dirty="0">
                <a:hlinkClick r:id="rId2"/>
              </a:rPr>
              <a:t>http://www.energystorage-cdt.ac.uk/</a:t>
            </a:r>
            <a:endParaRPr lang="en-GB" dirty="0"/>
          </a:p>
          <a:p>
            <a:pPr marL="457200" lvl="1" indent="0">
              <a:buNone/>
            </a:pPr>
            <a:endParaRPr lang="en-GB" dirty="0"/>
          </a:p>
          <a:p>
            <a:r>
              <a:rPr lang="en-GB" b="1" dirty="0"/>
              <a:t>Supervisor – Prof. Siddharth Patwardhan</a:t>
            </a:r>
          </a:p>
          <a:p>
            <a:pPr lvl="1"/>
            <a:r>
              <a:rPr lang="en-GB" dirty="0">
                <a:hlinkClick r:id="rId3"/>
              </a:rPr>
              <a:t>https://www.svplab.com/</a:t>
            </a:r>
            <a:endParaRPr lang="en-GB" dirty="0"/>
          </a:p>
          <a:p>
            <a:pPr marL="457200" lvl="1" indent="0">
              <a:buNone/>
            </a:pPr>
            <a:endParaRPr lang="en-GB" dirty="0"/>
          </a:p>
          <a:p>
            <a:r>
              <a:rPr lang="en-GB" b="1" dirty="0"/>
              <a:t>Porous silicon anodes for lithium-ion batteries</a:t>
            </a:r>
          </a:p>
          <a:p>
            <a:pPr lvl="1"/>
            <a:r>
              <a:rPr lang="en-GB" dirty="0" err="1"/>
              <a:t>Magnesiothermic</a:t>
            </a:r>
            <a:r>
              <a:rPr lang="en-GB" dirty="0"/>
              <a:t> reduction of silica</a:t>
            </a:r>
          </a:p>
        </p:txBody>
      </p:sp>
      <p:pic>
        <p:nvPicPr>
          <p:cNvPr id="4" name="Picture 8">
            <a:extLst>
              <a:ext uri="{FF2B5EF4-FFF2-40B4-BE49-F238E27FC236}">
                <a16:creationId xmlns:a16="http://schemas.microsoft.com/office/drawing/2014/main" id="{40FEC8E8-EB06-4079-95E8-7900F1195B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3427" y="570705"/>
            <a:ext cx="1411288" cy="2509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9">
            <a:extLst>
              <a:ext uri="{FF2B5EF4-FFF2-40B4-BE49-F238E27FC236}">
                <a16:creationId xmlns:a16="http://schemas.microsoft.com/office/drawing/2014/main" id="{D88D463B-24A1-4D30-AA32-81E89D0B340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9918" y="979487"/>
            <a:ext cx="950912" cy="169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2">
            <a:extLst>
              <a:ext uri="{FF2B5EF4-FFF2-40B4-BE49-F238E27FC236}">
                <a16:creationId xmlns:a16="http://schemas.microsoft.com/office/drawing/2014/main" id="{5455D06C-EAE1-4ED9-8A0A-7621DCB2416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6415" y="525184"/>
            <a:ext cx="1450975" cy="1087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https://scontent.fbhx2-1.fna.fbcdn.net/v/t1.0-9/12821519_783733791732824_1092088427215497083_n.jpg?oh=10c4a78b157ba8c9de64de0228c2b4fe&amp;oe=5866A40E">
            <a:extLst>
              <a:ext uri="{FF2B5EF4-FFF2-40B4-BE49-F238E27FC236}">
                <a16:creationId xmlns:a16="http://schemas.microsoft.com/office/drawing/2014/main" id="{6AA1EA5C-FC4E-4A90-90DE-7BCBB34ABF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9492" y="1834905"/>
            <a:ext cx="1182688" cy="118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8" descr="Energy Storage and its Applications">
            <a:extLst>
              <a:ext uri="{FF2B5EF4-FFF2-40B4-BE49-F238E27FC236}">
                <a16:creationId xmlns:a16="http://schemas.microsoft.com/office/drawing/2014/main" id="{D2586897-418B-4C64-AA25-F4E33E2106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486" y="3080542"/>
            <a:ext cx="2105006" cy="1084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https://www.svplab.com/uploads/2/2/4/4/22449348/0131_green_nano_circle_of_icons_high_res.png">
            <a:extLst>
              <a:ext uri="{FF2B5EF4-FFF2-40B4-BE49-F238E27FC236}">
                <a16:creationId xmlns:a16="http://schemas.microsoft.com/office/drawing/2014/main" id="{1F1384CA-98A4-4F3E-9884-D69AA665C0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8248" y="2893595"/>
            <a:ext cx="3752957" cy="3752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The Dal Brand - About - Dalhousie University">
            <a:extLst>
              <a:ext uri="{FF2B5EF4-FFF2-40B4-BE49-F238E27FC236}">
                <a16:creationId xmlns:a16="http://schemas.microsoft.com/office/drawing/2014/main" id="{35D2DA7B-57D5-49D6-A248-7C9516E8C2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1786" y="5693356"/>
            <a:ext cx="2376264" cy="788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113022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046420-C3B1-41A3-A77B-2B5DB99EF3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Edison battery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EDD1172-0FF7-4A26-9D65-EB61988BFF1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84767" y="2362200"/>
                <a:ext cx="7227457" cy="3737624"/>
              </a:xfrm>
            </p:spPr>
            <p:txBody>
              <a:bodyPr/>
              <a:lstStyle/>
              <a:p>
                <a:r>
                  <a:rPr lang="en-GB" sz="1800" dirty="0"/>
                  <a:t>Negative electrode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800" b="0" i="1" smtClean="0">
                              <a:latin typeface="Cambria Math" panose="02040503050406030204" pitchFamily="18" charset="0"/>
                            </a:rPr>
                            <m:t>𝐹𝑒</m:t>
                          </m:r>
                        </m:e>
                        <m:sub>
                          <m:r>
                            <a:rPr lang="en-GB" sz="18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GB" sz="18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  <m:r>
                            <a:rPr lang="en-GB" sz="18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sub>
                      </m:sSub>
                      <m:r>
                        <a:rPr lang="en-GB" sz="1800" b="0" i="1" smtClean="0">
                          <a:latin typeface="Cambria Math" panose="02040503050406030204" pitchFamily="18" charset="0"/>
                        </a:rPr>
                        <m:t>+2</m:t>
                      </m:r>
                      <m:sSubSup>
                        <m:sSubSupPr>
                          <m:ctrlPr>
                            <a:rPr lang="en-GB" sz="18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GB" sz="1800" b="0" i="1" smtClean="0">
                              <a:latin typeface="Cambria Math" panose="02040503050406030204" pitchFamily="18" charset="0"/>
                            </a:rPr>
                            <m:t>𝑂𝐻</m:t>
                          </m:r>
                        </m:e>
                        <m:sub>
                          <m:r>
                            <a:rPr lang="en-GB" sz="18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GB" sz="1800" b="0" i="1" smtClean="0">
                              <a:latin typeface="Cambria Math" panose="02040503050406030204" pitchFamily="18" charset="0"/>
                            </a:rPr>
                            <m:t>𝑎𝑞</m:t>
                          </m:r>
                          <m:r>
                            <a:rPr lang="en-GB" sz="18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sub>
                        <m:sup>
                          <m:r>
                            <a:rPr lang="en-GB" sz="18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bSup>
                      <m:r>
                        <a:rPr lang="en-GB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↔</m:t>
                      </m:r>
                      <m:r>
                        <a:rPr lang="en-GB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𝐹𝑒</m:t>
                      </m:r>
                      <m:sSub>
                        <m:sSubPr>
                          <m:ctrlPr>
                            <a:rPr lang="en-GB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GB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𝑂𝐻</m:t>
                          </m:r>
                          <m:r>
                            <a:rPr lang="en-GB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e>
                        <m:sub>
                          <m:r>
                            <a:rPr lang="en-GB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2(</m:t>
                          </m:r>
                          <m:r>
                            <a:rPr lang="en-GB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</m:t>
                          </m:r>
                          <m:r>
                            <a:rPr lang="en-GB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sub>
                      </m:sSub>
                      <m:r>
                        <a:rPr lang="en-GB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GB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  <m:r>
                            <a:rPr lang="en-GB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GB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lang="en-GB" sz="1800" dirty="0"/>
              </a:p>
              <a:p>
                <a:pPr marL="0" indent="0">
                  <a:buNone/>
                </a:pPr>
                <a:endParaRPr lang="en-GB" sz="1600" dirty="0"/>
              </a:p>
              <a:p>
                <a:r>
                  <a:rPr lang="en-GB" sz="1800" dirty="0"/>
                  <a:t>Positive electrode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1800" b="0" i="1" smtClean="0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GB" sz="1800" b="0" i="1" smtClean="0">
                          <a:latin typeface="Cambria Math" panose="02040503050406030204" pitchFamily="18" charset="0"/>
                        </a:rPr>
                        <m:t>𝑁𝑖𝑂</m:t>
                      </m:r>
                      <m:sSub>
                        <m:sSubPr>
                          <m:ctrlPr>
                            <a:rPr lang="en-GB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8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GB" sz="1800" b="0" i="1" smtClean="0">
                              <a:latin typeface="Cambria Math" panose="02040503050406030204" pitchFamily="18" charset="0"/>
                            </a:rPr>
                            <m:t>𝑂𝐻</m:t>
                          </m:r>
                          <m:r>
                            <a:rPr lang="en-GB" sz="18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  <m:sub>
                          <m:r>
                            <a:rPr lang="en-GB" sz="18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GB" sz="18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  <m:r>
                            <a:rPr lang="en-GB" sz="18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sub>
                      </m:sSub>
                      <m:r>
                        <a:rPr lang="en-GB" sz="1800" b="0" i="1" smtClean="0">
                          <a:latin typeface="Cambria Math" panose="02040503050406030204" pitchFamily="18" charset="0"/>
                        </a:rPr>
                        <m:t>+2</m:t>
                      </m:r>
                      <m:sSub>
                        <m:sSubPr>
                          <m:ctrlPr>
                            <a:rPr lang="en-GB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800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GB" sz="1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sSub>
                        <m:sSubPr>
                          <m:ctrlPr>
                            <a:rPr lang="en-GB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800" b="0" i="1" smtClean="0">
                              <a:latin typeface="Cambria Math" panose="02040503050406030204" pitchFamily="18" charset="0"/>
                            </a:rPr>
                            <m:t>𝑂</m:t>
                          </m:r>
                        </m:e>
                        <m:sub>
                          <m:r>
                            <a:rPr lang="en-GB" sz="18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GB" sz="1800" b="0" i="1" smtClean="0">
                              <a:latin typeface="Cambria Math" panose="02040503050406030204" pitchFamily="18" charset="0"/>
                            </a:rPr>
                            <m:t>𝑙</m:t>
                          </m:r>
                          <m:r>
                            <a:rPr lang="en-GB" sz="18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sub>
                      </m:sSub>
                      <m:r>
                        <a:rPr lang="en-GB" sz="1800" b="0" i="1" smtClean="0">
                          <a:latin typeface="Cambria Math" panose="02040503050406030204" pitchFamily="18" charset="0"/>
                        </a:rPr>
                        <m:t>+2</m:t>
                      </m:r>
                      <m:sSup>
                        <m:sSupPr>
                          <m:ctrlPr>
                            <a:rPr lang="en-GB" sz="1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sz="18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GB" sz="18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lang="en-GB" sz="18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↔</m:t>
                      </m:r>
                      <m:r>
                        <a:rPr lang="en-GB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2</m:t>
                      </m:r>
                      <m:r>
                        <a:rPr lang="en-GB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𝑁𝑖</m:t>
                      </m:r>
                      <m:sSub>
                        <m:sSubPr>
                          <m:ctrlPr>
                            <a:rPr lang="en-GB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GB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𝑂𝐻</m:t>
                          </m:r>
                          <m:r>
                            <a:rPr lang="en-GB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e>
                        <m:sub>
                          <m:r>
                            <a:rPr lang="en-GB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2(</m:t>
                          </m:r>
                          <m:r>
                            <a:rPr lang="en-GB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</m:t>
                          </m:r>
                          <m:r>
                            <a:rPr lang="en-GB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sub>
                      </m:sSub>
                      <m:r>
                        <a:rPr lang="en-GB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+2</m:t>
                      </m:r>
                      <m:sSubSup>
                        <m:sSubSupPr>
                          <m:ctrlPr>
                            <a:rPr lang="en-GB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GB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𝑂𝐻</m:t>
                          </m:r>
                        </m:e>
                        <m:sub>
                          <m:r>
                            <a:rPr lang="en-GB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GB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𝑎𝑞</m:t>
                          </m:r>
                          <m:r>
                            <a:rPr lang="en-GB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sub>
                        <m:sup>
                          <m:r>
                            <a:rPr lang="en-GB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</m:sup>
                      </m:sSubSup>
                    </m:oMath>
                  </m:oMathPara>
                </a14:m>
                <a:endParaRPr lang="en-GB" sz="1800" dirty="0"/>
              </a:p>
              <a:p>
                <a:pPr marL="0" indent="0">
                  <a:buNone/>
                </a:pPr>
                <a:endParaRPr lang="en-GB" sz="1600" dirty="0"/>
              </a:p>
              <a:p>
                <a:r>
                  <a:rPr lang="en-GB" sz="1800" dirty="0"/>
                  <a:t>Alkaline electrolyte (KOH)</a:t>
                </a:r>
              </a:p>
              <a:p>
                <a:pPr lvl="1"/>
                <a:r>
                  <a:rPr lang="en-GB" sz="1400" dirty="0"/>
                  <a:t>Easy to handle, only susceptible 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GB" sz="1400" b="0" i="0" smtClean="0">
                            <a:latin typeface="Cambria Math" panose="02040503050406030204" pitchFamily="18" charset="0"/>
                          </a:rPr>
                          <m:t>CO</m:t>
                        </m:r>
                      </m:e>
                      <m:sub>
                        <m:r>
                          <a:rPr lang="en-GB" sz="1400" b="0" i="0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GB" sz="1400" dirty="0"/>
                  <a:t> in air</a:t>
                </a:r>
              </a:p>
              <a:p>
                <a:r>
                  <a:rPr lang="en-GB" sz="1800" dirty="0"/>
                  <a:t>1.4 V dropping to 1.2 V during discharge</a:t>
                </a:r>
              </a:p>
              <a:p>
                <a:r>
                  <a:rPr lang="en-GB" sz="1800" dirty="0"/>
                  <a:t>Durable – can be cycled many times without degradation</a:t>
                </a:r>
              </a:p>
              <a:p>
                <a:r>
                  <a:rPr lang="en-GB" sz="1800" dirty="0"/>
                  <a:t>Slow charge and discharge – better for constant power supply</a:t>
                </a:r>
              </a:p>
              <a:p>
                <a:pPr marL="0" indent="0">
                  <a:buNone/>
                </a:pPr>
                <a:endParaRPr lang="en-GB" sz="180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EDD1172-0FF7-4A26-9D65-EB61988BFF1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84767" y="2362200"/>
                <a:ext cx="7227457" cy="3737624"/>
              </a:xfrm>
              <a:blipFill>
                <a:blip r:embed="rId2"/>
                <a:stretch>
                  <a:fillRect l="-675" t="-979" b="-97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59BCDE-71F7-458D-986C-8911F9FD27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2E28BBE-4E92-4B2E-9C6F-C30F1CA4714D}" type="datetime1">
              <a:rPr lang="en-GB" altLang="en-US" smtClean="0"/>
              <a:pPr>
                <a:defRPr/>
              </a:pPr>
              <a:t>16/09/2021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EC4048-23A6-4562-ABF6-9FF99075CA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altLang="en-US"/>
              <a:t>© The University of Sheffield</a:t>
            </a:r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864482-5E3B-40B5-BFD6-8F92AD850B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30EF6-6C13-413D-A541-8FA2732E8850}" type="slidenum">
              <a:rPr lang="en-GB" altLang="en-US" smtClean="0"/>
              <a:pPr/>
              <a:t>20</a:t>
            </a:fld>
            <a:endParaRPr lang="en-GB" altLang="en-US"/>
          </a:p>
        </p:txBody>
      </p:sp>
      <p:pic>
        <p:nvPicPr>
          <p:cNvPr id="2050" name="Picture 2" descr=" Nickel Iron (Ni-Fe) Battery">
            <a:extLst>
              <a:ext uri="{FF2B5EF4-FFF2-40B4-BE49-F238E27FC236}">
                <a16:creationId xmlns:a16="http://schemas.microsoft.com/office/drawing/2014/main" id="{527F288D-C03C-4627-BF4B-F5EB946180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0738" y="2099324"/>
            <a:ext cx="3506462" cy="4000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072114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FFF69E-6B12-4AAB-9564-16B7AFED55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140968"/>
            <a:ext cx="10972800" cy="762000"/>
          </a:xfrm>
        </p:spPr>
        <p:txBody>
          <a:bodyPr/>
          <a:lstStyle/>
          <a:p>
            <a:pPr algn="ctr"/>
            <a:r>
              <a:rPr lang="en-GB" dirty="0"/>
              <a:t>Part 3 – Lithium-ion battery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CAE1C8-7EFB-44A1-8002-FBF8B6F731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2E28BBE-4E92-4B2E-9C6F-C30F1CA4714D}" type="datetime1">
              <a:rPr lang="en-GB" altLang="en-US" smtClean="0"/>
              <a:pPr>
                <a:defRPr/>
              </a:pPr>
              <a:t>16/09/2021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BCDDF6-A41A-4987-8551-BBB1137818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altLang="en-US"/>
              <a:t>© The University of Sheffield</a:t>
            </a:r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B52601-9B52-472E-AE85-631DA1574C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30EF6-6C13-413D-A541-8FA2732E8850}" type="slidenum">
              <a:rPr lang="en-GB" altLang="en-US" smtClean="0"/>
              <a:pPr/>
              <a:t>21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81131139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BB82A4-D9B2-44EE-A848-271DC47C65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2800" y="1268760"/>
            <a:ext cx="10972800" cy="648072"/>
          </a:xfrm>
        </p:spPr>
        <p:txBody>
          <a:bodyPr/>
          <a:lstStyle/>
          <a:p>
            <a:r>
              <a:rPr lang="en-GB" sz="3600" dirty="0"/>
              <a:t>Lithium-ion battery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559B85-104A-4FBE-8C33-852CADA815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88840"/>
            <a:ext cx="5638800" cy="4536504"/>
          </a:xfrm>
        </p:spPr>
        <p:txBody>
          <a:bodyPr>
            <a:normAutofit fontScale="85000" lnSpcReduction="20000"/>
          </a:bodyPr>
          <a:lstStyle/>
          <a:p>
            <a:r>
              <a:rPr lang="en-GB" dirty="0"/>
              <a:t>Intercalation reactions occur</a:t>
            </a:r>
          </a:p>
          <a:p>
            <a:r>
              <a:rPr lang="en-GB" dirty="0"/>
              <a:t>Lithium-ions move into material lattices</a:t>
            </a:r>
          </a:p>
          <a:p>
            <a:r>
              <a:rPr lang="en-GB" dirty="0"/>
              <a:t>Lithium ions shuttle back and forth</a:t>
            </a:r>
          </a:p>
          <a:p>
            <a:r>
              <a:rPr lang="en-GB" dirty="0"/>
              <a:t>Graphite stores lithium when fully charged</a:t>
            </a:r>
          </a:p>
          <a:p>
            <a:r>
              <a:rPr lang="en-GB" dirty="0"/>
              <a:t>Cathode accepts lithium during discharge</a:t>
            </a:r>
          </a:p>
          <a:p>
            <a:r>
              <a:rPr lang="en-GB" dirty="0"/>
              <a:t>Lithium highly reactive</a:t>
            </a:r>
          </a:p>
          <a:p>
            <a:pPr lvl="1"/>
            <a:r>
              <a:rPr lang="en-GB" dirty="0"/>
              <a:t>Requires absence of water or oxygen during manufacture and operation</a:t>
            </a:r>
          </a:p>
          <a:p>
            <a:pPr lvl="1"/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17EF193-AC98-40E2-A24A-92D10CBEC9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96984" y="1690688"/>
            <a:ext cx="3911129" cy="3402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630407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2DA0D0-8E75-4400-B05D-9BDDB9A768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2800" y="1371600"/>
            <a:ext cx="11187856" cy="876026"/>
          </a:xfrm>
        </p:spPr>
        <p:txBody>
          <a:bodyPr/>
          <a:lstStyle/>
          <a:p>
            <a:r>
              <a:rPr lang="en-GB" dirty="0"/>
              <a:t>Calculating theoretical specific capacity (</a:t>
            </a:r>
            <a:r>
              <a:rPr lang="en-GB" dirty="0" err="1"/>
              <a:t>mAh</a:t>
            </a:r>
            <a:r>
              <a:rPr lang="en-GB" dirty="0"/>
              <a:t>/g)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A3D8DA-8198-4C02-890B-E2172D7799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2E28BBE-4E92-4B2E-9C6F-C30F1CA4714D}" type="datetime1">
              <a:rPr lang="en-GB" altLang="en-US" smtClean="0"/>
              <a:pPr>
                <a:defRPr/>
              </a:pPr>
              <a:t>16/09/2021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5F3A95-2F38-48F1-89A8-B6A62C003F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altLang="en-US"/>
              <a:t>© The University of Sheffield</a:t>
            </a:r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05172E-EA62-4D07-8CC2-DB1AAFA213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30EF6-6C13-413D-A541-8FA2732E8850}" type="slidenum">
              <a:rPr lang="en-GB" altLang="en-US" smtClean="0"/>
              <a:pPr/>
              <a:t>23</a:t>
            </a:fld>
            <a:endParaRPr lang="en-GB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34B83D94-06E3-4799-9D4F-C7D7F2DB0AE5}"/>
                  </a:ext>
                </a:extLst>
              </p:cNvPr>
              <p:cNvSpPr txBox="1"/>
              <p:nvPr/>
            </p:nvSpPr>
            <p:spPr>
              <a:xfrm>
                <a:off x="3863752" y="2264143"/>
                <a:ext cx="4464496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GB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𝐿𝑖</m:t>
                          </m:r>
                        </m:e>
                        <m:sup>
                          <m:r>
                            <a:rPr lang="en-GB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r>
                        <a:rPr lang="en-GB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+6</m:t>
                      </m:r>
                      <m:r>
                        <a:rPr lang="en-GB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𝐶</m:t>
                      </m:r>
                      <m:r>
                        <a:rPr lang="en-GB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GB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GB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lang="en-GB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→</m:t>
                      </m:r>
                      <m:r>
                        <a:rPr lang="en-GB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𝐿𝑖</m:t>
                      </m:r>
                      <m:sSub>
                        <m:sSubPr>
                          <m:ctrlPr>
                            <a:rPr lang="en-GB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GB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6</m:t>
                          </m:r>
                        </m:sub>
                      </m:sSub>
                    </m:oMath>
                  </m:oMathPara>
                </a14:m>
                <a:endParaRPr lang="en-GB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34B83D94-06E3-4799-9D4F-C7D7F2DB0AE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63752" y="2264143"/>
                <a:ext cx="4464496" cy="461665"/>
              </a:xfrm>
              <a:prstGeom prst="rect">
                <a:avLst/>
              </a:prstGeom>
              <a:blipFill>
                <a:blip r:embed="rId2"/>
                <a:stretch>
                  <a:fillRect b="-131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Content Placeholder 8">
                <a:extLst>
                  <a:ext uri="{FF2B5EF4-FFF2-40B4-BE49-F238E27FC236}">
                    <a16:creationId xmlns:a16="http://schemas.microsoft.com/office/drawing/2014/main" id="{5E95556F-24A2-43A4-8974-F321AEC4BE7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855899" y="4178113"/>
                <a:ext cx="5036113" cy="1925762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en-GB" sz="2400" dirty="0">
                    <a:solidFill>
                      <a:srgbClr val="000000"/>
                    </a:solidFill>
                  </a:rPr>
                  <a:t>Z = charge on lithium ion (+1)</a:t>
                </a: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GB" sz="24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GB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𝐿𝑖</m:t>
                        </m:r>
                      </m:sub>
                    </m:sSub>
                  </m:oMath>
                </a14:m>
                <a:r>
                  <a:rPr lang="en-GB" sz="2400" dirty="0">
                    <a:solidFill>
                      <a:srgbClr val="000000"/>
                    </a:solidFill>
                  </a:rPr>
                  <a:t> = number of lithium ions</a:t>
                </a: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GB" sz="24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GB" sz="2400" i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GB" sz="2400" dirty="0">
                    <a:solidFill>
                      <a:srgbClr val="000000"/>
                    </a:solidFill>
                  </a:rPr>
                  <a:t> = Avogadro’s constant</a:t>
                </a: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GB" sz="24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b>
                        <m:r>
                          <a:rPr lang="en-GB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</m:oMath>
                </a14:m>
                <a:r>
                  <a:rPr lang="en-GB" sz="2400" dirty="0">
                    <a:solidFill>
                      <a:srgbClr val="000000"/>
                    </a:solidFill>
                  </a:rPr>
                  <a:t> = elementary charge of an electron</a:t>
                </a:r>
              </a:p>
              <a:p>
                <a:endParaRPr lang="en-GB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9" name="Content Placeholder 8">
                <a:extLst>
                  <a:ext uri="{FF2B5EF4-FFF2-40B4-BE49-F238E27FC236}">
                    <a16:creationId xmlns:a16="http://schemas.microsoft.com/office/drawing/2014/main" id="{5E95556F-24A2-43A4-8974-F321AEC4BE7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855899" y="4178113"/>
                <a:ext cx="5036113" cy="1925762"/>
              </a:xfrm>
              <a:blipFill>
                <a:blip r:embed="rId3"/>
                <a:stretch>
                  <a:fillRect l="-1814" t="-2532" b="-506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A64FDF7C-BE5A-4D8A-9CCA-576867532CC1}"/>
                  </a:ext>
                </a:extLst>
              </p:cNvPr>
              <p:cNvSpPr txBox="1"/>
              <p:nvPr/>
            </p:nvSpPr>
            <p:spPr>
              <a:xfrm>
                <a:off x="920142" y="3021236"/>
                <a:ext cx="4824536" cy="8572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GB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N</m:t>
                      </m:r>
                      <m:r>
                        <m:rPr>
                          <m:sty m:val="p"/>
                        </m:rPr>
                        <a:rPr lang="en-GB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umber</m:t>
                      </m:r>
                      <m:r>
                        <a:rPr lang="en-GB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GB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of</m:t>
                      </m:r>
                      <m:r>
                        <a:rPr lang="en-GB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en-GB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𝐿𝑖</m:t>
                          </m:r>
                        </m:e>
                        <m:sup>
                          <m:r>
                            <a:rPr lang="en-GB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r>
                        <a:rPr lang="en-GB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𝑀𝑎𝑠𝑠</m:t>
                          </m:r>
                          <m:r>
                            <a:rPr lang="en-GB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GB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𝑜𝑓</m:t>
                          </m:r>
                          <m:r>
                            <a:rPr lang="en-GB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GB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𝐶</m:t>
                          </m:r>
                        </m:num>
                        <m:den>
                          <m:r>
                            <a:rPr lang="en-GB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6∗</m:t>
                          </m:r>
                          <m:sSub>
                            <m:sSubPr>
                              <m:ctrlPr>
                                <a:rPr lang="en-GB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e>
                            <m:sub>
                              <m:r>
                                <a:rPr lang="en-GB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sub>
                          </m:sSub>
                          <m:r>
                            <a:rPr lang="en-GB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GB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𝑜𝑓</m:t>
                          </m:r>
                          <m:r>
                            <a:rPr lang="en-GB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GB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𝐶</m:t>
                          </m:r>
                        </m:den>
                      </m:f>
                    </m:oMath>
                  </m:oMathPara>
                </a14:m>
                <a:endParaRPr lang="en-GB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A64FDF7C-BE5A-4D8A-9CCA-576867532C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0142" y="3021236"/>
                <a:ext cx="4824536" cy="85728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83CA7027-28B0-46D3-BF99-2BC7A308D19D}"/>
                  </a:ext>
                </a:extLst>
              </p:cNvPr>
              <p:cNvSpPr txBox="1"/>
              <p:nvPr/>
            </p:nvSpPr>
            <p:spPr>
              <a:xfrm>
                <a:off x="6807362" y="3198167"/>
                <a:ext cx="4464496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GB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T</m:t>
                      </m:r>
                      <m:r>
                        <m:rPr>
                          <m:sty m:val="p"/>
                        </m:rPr>
                        <a:rPr lang="en-GB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otal</m:t>
                      </m:r>
                      <m:r>
                        <a:rPr lang="en-GB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GB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capacity</m:t>
                      </m:r>
                      <m:r>
                        <a:rPr lang="en-GB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𝑧</m:t>
                      </m:r>
                      <m:r>
                        <a:rPr lang="en-GB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∗</m:t>
                      </m:r>
                      <m:sSub>
                        <m:sSubPr>
                          <m:ctrlPr>
                            <a:rPr lang="en-GB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n-GB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𝐿𝑖</m:t>
                          </m:r>
                        </m:sub>
                      </m:sSub>
                      <m:r>
                        <a:rPr lang="en-GB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∗</m:t>
                      </m:r>
                      <m:sSub>
                        <m:sSubPr>
                          <m:ctrlPr>
                            <a:rPr lang="en-GB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GB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GB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∗</m:t>
                      </m:r>
                      <m:sSub>
                        <m:sSubPr>
                          <m:ctrlPr>
                            <a:rPr lang="en-GB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b>
                          <m:r>
                            <a:rPr lang="en-GB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</m:oMath>
                  </m:oMathPara>
                </a14:m>
                <a:endParaRPr lang="en-GB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83CA7027-28B0-46D3-BF99-2BC7A308D1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07362" y="3198167"/>
                <a:ext cx="4464496" cy="461665"/>
              </a:xfrm>
              <a:prstGeom prst="rect">
                <a:avLst/>
              </a:prstGeom>
              <a:blipFill>
                <a:blip r:embed="rId5"/>
                <a:stretch>
                  <a:fillRect b="-1733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Content Placeholder 8">
            <a:extLst>
              <a:ext uri="{FF2B5EF4-FFF2-40B4-BE49-F238E27FC236}">
                <a16:creationId xmlns:a16="http://schemas.microsoft.com/office/drawing/2014/main" id="{0C80D4ED-4A41-4D83-8603-D19CF06892A7}"/>
              </a:ext>
            </a:extLst>
          </p:cNvPr>
          <p:cNvSpPr txBox="1">
            <a:spLocks/>
          </p:cNvSpPr>
          <p:nvPr/>
        </p:nvSpPr>
        <p:spPr bwMode="auto">
          <a:xfrm>
            <a:off x="7536160" y="4132191"/>
            <a:ext cx="3672408" cy="1872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30000"/>
              </a:spcBef>
              <a:spcAft>
                <a:spcPct val="0"/>
              </a:spcAft>
              <a:buChar char="•"/>
              <a:defRPr sz="3200">
                <a:solidFill>
                  <a:srgbClr val="2A196F"/>
                </a:solidFill>
                <a:latin typeface="+mn-lt"/>
                <a:ea typeface="MS PGothic" pitchFamily="34" charset="-128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30000"/>
              </a:spcBef>
              <a:spcAft>
                <a:spcPct val="0"/>
              </a:spcAft>
              <a:buFont typeface="TUOS Stephenson" panose="02070503080000020004" pitchFamily="18" charset="0"/>
              <a:buChar char="•"/>
              <a:defRPr sz="2800">
                <a:solidFill>
                  <a:srgbClr val="2A196F"/>
                </a:solidFill>
                <a:latin typeface="+mn-lt"/>
                <a:ea typeface="MS PGothic" pitchFamily="34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2A196F"/>
                </a:solidFill>
                <a:latin typeface="+mn-lt"/>
                <a:ea typeface="MS PGothic" pitchFamily="34" charset="-128"/>
              </a:defRPr>
            </a:lvl3pPr>
            <a:lvl4pPr marL="1600200" indent="-22860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Font typeface="TUOS Stephenson" panose="02070503080000020004" pitchFamily="18" charset="0"/>
              <a:defRPr sz="1400">
                <a:solidFill>
                  <a:srgbClr val="2A196F"/>
                </a:solidFill>
                <a:latin typeface="+mn-lt"/>
                <a:ea typeface="MS PGothic" pitchFamily="34" charset="-128"/>
              </a:defRPr>
            </a:lvl4pPr>
            <a:lvl5pPr marL="2057400" indent="-228600" algn="l" rtl="0" eaLnBrk="0" fontAlgn="base" hangingPunct="0">
              <a:lnSpc>
                <a:spcPct val="140000"/>
              </a:lnSpc>
              <a:spcBef>
                <a:spcPct val="20000"/>
              </a:spcBef>
              <a:spcAft>
                <a:spcPct val="0"/>
              </a:spcAft>
              <a:buFont typeface="TUOS Stephenson" panose="02070503080000020004" pitchFamily="18" charset="0"/>
              <a:buChar char="•"/>
              <a:defRPr sz="900">
                <a:solidFill>
                  <a:srgbClr val="2A196F"/>
                </a:solidFill>
                <a:latin typeface="+mn-lt"/>
                <a:ea typeface="MS PGothic" pitchFamily="34" charset="-128"/>
              </a:defRPr>
            </a:lvl5pPr>
            <a:lvl6pPr marL="2514600" indent="-228600" algn="l" rtl="0" eaLnBrk="1" fontAlgn="base" hangingPunct="1">
              <a:lnSpc>
                <a:spcPct val="140000"/>
              </a:lnSpc>
              <a:spcBef>
                <a:spcPct val="20000"/>
              </a:spcBef>
              <a:spcAft>
                <a:spcPct val="0"/>
              </a:spcAft>
              <a:buFont typeface="TUOS Stephenson" pitchFamily="-128" charset="0"/>
              <a:buChar char="•"/>
              <a:defRPr sz="900">
                <a:solidFill>
                  <a:srgbClr val="2A196F"/>
                </a:solidFill>
                <a:latin typeface="+mn-lt"/>
              </a:defRPr>
            </a:lvl6pPr>
            <a:lvl7pPr marL="2971800" indent="-228600" algn="l" rtl="0" eaLnBrk="1" fontAlgn="base" hangingPunct="1">
              <a:lnSpc>
                <a:spcPct val="140000"/>
              </a:lnSpc>
              <a:spcBef>
                <a:spcPct val="20000"/>
              </a:spcBef>
              <a:spcAft>
                <a:spcPct val="0"/>
              </a:spcAft>
              <a:buFont typeface="TUOS Stephenson" pitchFamily="-128" charset="0"/>
              <a:buChar char="•"/>
              <a:defRPr sz="900">
                <a:solidFill>
                  <a:srgbClr val="2A196F"/>
                </a:solidFill>
                <a:latin typeface="+mn-lt"/>
              </a:defRPr>
            </a:lvl7pPr>
            <a:lvl8pPr marL="3429000" indent="-228600" algn="l" rtl="0" eaLnBrk="1" fontAlgn="base" hangingPunct="1">
              <a:lnSpc>
                <a:spcPct val="140000"/>
              </a:lnSpc>
              <a:spcBef>
                <a:spcPct val="20000"/>
              </a:spcBef>
              <a:spcAft>
                <a:spcPct val="0"/>
              </a:spcAft>
              <a:buFont typeface="TUOS Stephenson" pitchFamily="-128" charset="0"/>
              <a:buChar char="•"/>
              <a:defRPr sz="900">
                <a:solidFill>
                  <a:srgbClr val="2A196F"/>
                </a:solidFill>
                <a:latin typeface="+mn-lt"/>
              </a:defRPr>
            </a:lvl8pPr>
            <a:lvl9pPr marL="3886200" indent="-228600" algn="l" rtl="0" eaLnBrk="1" fontAlgn="base" hangingPunct="1">
              <a:lnSpc>
                <a:spcPct val="140000"/>
              </a:lnSpc>
              <a:spcBef>
                <a:spcPct val="20000"/>
              </a:spcBef>
              <a:spcAft>
                <a:spcPct val="0"/>
              </a:spcAft>
              <a:buFont typeface="TUOS Stephenson" pitchFamily="-128" charset="0"/>
              <a:buChar char="•"/>
              <a:defRPr sz="900">
                <a:solidFill>
                  <a:srgbClr val="2A196F"/>
                </a:solidFill>
                <a:latin typeface="+mn-lt"/>
              </a:defRPr>
            </a:lvl9pPr>
          </a:lstStyle>
          <a:p>
            <a:pPr marL="0" indent="0">
              <a:buFontTx/>
              <a:buNone/>
            </a:pPr>
            <a:r>
              <a:rPr lang="en-GB" kern="0" dirty="0">
                <a:solidFill>
                  <a:srgbClr val="000000"/>
                </a:solidFill>
              </a:rPr>
              <a:t>Graphite theoretical specific capacity:</a:t>
            </a:r>
          </a:p>
          <a:p>
            <a:pPr marL="0" indent="0">
              <a:buFontTx/>
              <a:buNone/>
            </a:pPr>
            <a:r>
              <a:rPr lang="en-GB" b="1" u="sng" kern="0" dirty="0">
                <a:solidFill>
                  <a:srgbClr val="000000"/>
                </a:solidFill>
              </a:rPr>
              <a:t>371 </a:t>
            </a:r>
            <a:r>
              <a:rPr lang="en-GB" b="1" u="sng" kern="0" dirty="0" err="1">
                <a:solidFill>
                  <a:srgbClr val="000000"/>
                </a:solidFill>
              </a:rPr>
              <a:t>mAh</a:t>
            </a:r>
            <a:r>
              <a:rPr lang="en-GB" b="1" u="sng" kern="0" dirty="0">
                <a:solidFill>
                  <a:srgbClr val="000000"/>
                </a:solidFill>
              </a:rPr>
              <a:t>/g</a:t>
            </a:r>
          </a:p>
        </p:txBody>
      </p:sp>
    </p:spTree>
    <p:extLst>
      <p:ext uri="{BB962C8B-B14F-4D97-AF65-F5344CB8AC3E}">
        <p14:creationId xmlns:p14="http://schemas.microsoft.com/office/powerpoint/2010/main" val="316921218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239446-C67A-4CF1-A1A6-58640064B1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/>
              <a:t>Lithium ion battery calculations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FC2A01B-AF00-4E42-9414-6B3931F5829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2060848"/>
                <a:ext cx="10515600" cy="4568551"/>
              </a:xfrm>
            </p:spPr>
            <p:txBody>
              <a:bodyPr>
                <a:normAutofit fontScale="92500" lnSpcReduction="20000"/>
              </a:bodyPr>
              <a:lstStyle/>
              <a:p>
                <a:pPr marL="0" indent="0">
                  <a:buNone/>
                </a:pPr>
                <a:r>
                  <a:rPr lang="en-GB" dirty="0"/>
                  <a:t>What is the minimum amount of lithium in your smartphone?</a:t>
                </a:r>
              </a:p>
              <a:p>
                <a:pPr marL="0" indent="0">
                  <a:buNone/>
                </a:pPr>
                <a:endParaRPr lang="en-GB" sz="1050" dirty="0"/>
              </a:p>
              <a:p>
                <a:pPr marL="0" indent="0">
                  <a:buNone/>
                </a:pPr>
                <a:r>
                  <a:rPr lang="en-GB" dirty="0"/>
                  <a:t>Smartphone battery capacity around 3000 </a:t>
                </a:r>
                <a:r>
                  <a:rPr lang="en-GB" dirty="0" err="1"/>
                  <a:t>mAh</a:t>
                </a:r>
                <a:r>
                  <a:rPr lang="en-GB" dirty="0"/>
                  <a:t> (3.0 Ah)</a:t>
                </a:r>
              </a:p>
              <a:p>
                <a:pPr marL="0" indent="0">
                  <a:buNone/>
                </a:pPr>
                <a:endParaRPr lang="en-GB" sz="1800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000" i="1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GB" sz="2000" b="0" i="1" smtClean="0">
                          <a:latin typeface="Cambria Math" panose="02040503050406030204" pitchFamily="18" charset="0"/>
                        </a:rPr>
                        <m:t>0800 </m:t>
                      </m:r>
                      <m:r>
                        <a:rPr lang="en-GB" sz="2000" b="0" i="1" smtClean="0">
                          <a:latin typeface="Cambria Math" panose="02040503050406030204" pitchFamily="18" charset="0"/>
                        </a:rPr>
                        <m:t>𝐶</m:t>
                      </m:r>
                      <m:d>
                        <m:dPr>
                          <m:ctrlPr>
                            <a:rPr lang="en-GB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2000" b="0" i="1" smtClean="0">
                              <a:latin typeface="Cambria Math" panose="02040503050406030204" pitchFamily="18" charset="0"/>
                            </a:rPr>
                            <m:t>𝐶𝑜𝑢𝑙𝑜𝑚𝑏𝑠</m:t>
                          </m:r>
                        </m:e>
                      </m:d>
                    </m:oMath>
                  </m:oMathPara>
                </a14:m>
                <a:endParaRPr lang="en-GB" sz="2000" dirty="0"/>
              </a:p>
              <a:p>
                <a:pPr marL="0" indent="0">
                  <a:buNone/>
                </a:pPr>
                <a:endParaRPr lang="en-GB" sz="800" b="0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000" b="0" i="1" smtClean="0">
                          <a:latin typeface="Cambria Math" panose="02040503050406030204" pitchFamily="18" charset="0"/>
                        </a:rPr>
                        <m:t>6.742∗</m:t>
                      </m:r>
                      <m:sSup>
                        <m:sSupPr>
                          <m:ctrlPr>
                            <a:rPr lang="en-GB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sz="2000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GB" sz="2000" b="0" i="1" smtClean="0">
                              <a:latin typeface="Cambria Math" panose="02040503050406030204" pitchFamily="18" charset="0"/>
                            </a:rPr>
                            <m:t>22</m:t>
                          </m:r>
                        </m:sup>
                      </m:sSup>
                      <m:r>
                        <a:rPr lang="en-GB" sz="20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GB" sz="2000" b="0" i="1" smtClean="0">
                          <a:latin typeface="Cambria Math" panose="02040503050406030204" pitchFamily="18" charset="0"/>
                        </a:rPr>
                        <m:t>𝑒𝑙𝑒𝑐𝑡𝑟𝑜𝑛𝑠</m:t>
                      </m:r>
                    </m:oMath>
                  </m:oMathPara>
                </a14:m>
                <a:endParaRPr lang="en-GB" b="0" dirty="0"/>
              </a:p>
              <a:p>
                <a:pPr marL="0" indent="0">
                  <a:buNone/>
                </a:pPr>
                <a:endParaRPr lang="en-GB" sz="1050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000" b="0" i="1" smtClean="0">
                          <a:latin typeface="Cambria Math" panose="02040503050406030204" pitchFamily="18" charset="0"/>
                        </a:rPr>
                        <m:t>6.742</m:t>
                      </m:r>
                      <m:r>
                        <a:rPr lang="en-GB" sz="2000" i="1">
                          <a:latin typeface="Cambria Math" panose="02040503050406030204" pitchFamily="18" charset="0"/>
                        </a:rPr>
                        <m:t>∗</m:t>
                      </m:r>
                      <m:sSup>
                        <m:sSupPr>
                          <m:ctrlPr>
                            <a:rPr lang="en-GB" sz="2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sz="2000" i="1"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GB" sz="2000" i="1">
                              <a:latin typeface="Cambria Math" panose="02040503050406030204" pitchFamily="18" charset="0"/>
                            </a:rPr>
                            <m:t>22</m:t>
                          </m:r>
                        </m:sup>
                      </m:sSup>
                      <m:r>
                        <a:rPr lang="en-GB" sz="2000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GB" sz="2000" b="0" i="1" smtClean="0">
                          <a:latin typeface="Cambria Math" panose="02040503050406030204" pitchFamily="18" charset="0"/>
                        </a:rPr>
                        <m:t>𝐿𝑖</m:t>
                      </m:r>
                      <m:r>
                        <a:rPr lang="en-GB" sz="20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GB" sz="2000" b="0" i="1" smtClean="0">
                          <a:latin typeface="Cambria Math" panose="02040503050406030204" pitchFamily="18" charset="0"/>
                        </a:rPr>
                        <m:t>𝑖𝑜𝑛𝑠</m:t>
                      </m:r>
                    </m:oMath>
                  </m:oMathPara>
                </a14:m>
                <a:endParaRPr lang="en-GB" sz="1050" b="0" dirty="0"/>
              </a:p>
              <a:p>
                <a:pPr marL="0" indent="0">
                  <a:buNone/>
                </a:pPr>
                <a:endParaRPr lang="en-GB" sz="1050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000" b="0" i="1" smtClean="0">
                          <a:latin typeface="Cambria Math" panose="02040503050406030204" pitchFamily="18" charset="0"/>
                        </a:rPr>
                        <m:t>0.11 </m:t>
                      </m:r>
                      <m:r>
                        <a:rPr lang="en-GB" sz="2000" b="0" i="1" smtClean="0">
                          <a:latin typeface="Cambria Math" panose="02040503050406030204" pitchFamily="18" charset="0"/>
                        </a:rPr>
                        <m:t>𝑚𝑜𝑙𝑒𝑠</m:t>
                      </m:r>
                      <m:r>
                        <a:rPr lang="en-GB" sz="20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GB" sz="2000" b="0" i="1" smtClean="0">
                          <a:latin typeface="Cambria Math" panose="02040503050406030204" pitchFamily="18" charset="0"/>
                        </a:rPr>
                        <m:t>𝑜𝑓</m:t>
                      </m:r>
                      <m:r>
                        <a:rPr lang="en-GB" sz="20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GB" sz="2000" b="0" i="1" smtClean="0">
                          <a:latin typeface="Cambria Math" panose="02040503050406030204" pitchFamily="18" charset="0"/>
                        </a:rPr>
                        <m:t>𝐿𝑖</m:t>
                      </m:r>
                    </m:oMath>
                  </m:oMathPara>
                </a14:m>
                <a:endParaRPr lang="en-GB" sz="1100" b="0" dirty="0"/>
              </a:p>
              <a:p>
                <a:pPr marL="0" indent="0">
                  <a:buNone/>
                </a:pPr>
                <a:endParaRPr lang="en-GB" sz="1050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000" b="0" i="1" smtClean="0">
                          <a:latin typeface="Cambria Math" panose="02040503050406030204" pitchFamily="18" charset="0"/>
                        </a:rPr>
                        <m:t>0.77 </m:t>
                      </m:r>
                      <m:r>
                        <a:rPr lang="en-GB" sz="2000" b="0" i="1" smtClean="0">
                          <a:latin typeface="Cambria Math" panose="02040503050406030204" pitchFamily="18" charset="0"/>
                        </a:rPr>
                        <m:t>𝑔</m:t>
                      </m:r>
                      <m:r>
                        <a:rPr lang="en-GB" sz="20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GB" sz="2000" b="0" i="1" smtClean="0">
                          <a:latin typeface="Cambria Math" panose="02040503050406030204" pitchFamily="18" charset="0"/>
                        </a:rPr>
                        <m:t>𝑜𝑓</m:t>
                      </m:r>
                      <m:r>
                        <a:rPr lang="en-GB" sz="20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GB" sz="2000" b="0" i="1" smtClean="0">
                          <a:latin typeface="Cambria Math" panose="02040503050406030204" pitchFamily="18" charset="0"/>
                        </a:rPr>
                        <m:t>𝐿𝑖𝑡h𝑖𝑢𝑚</m:t>
                      </m:r>
                    </m:oMath>
                  </m:oMathPara>
                </a14:m>
                <a:endParaRPr lang="en-GB" sz="2000" b="0" dirty="0"/>
              </a:p>
              <a:p>
                <a:pPr marL="0" indent="0">
                  <a:buNone/>
                </a:pPr>
                <a:endParaRPr lang="en-GB" sz="1050" dirty="0"/>
              </a:p>
              <a:p>
                <a:pPr marL="0" indent="0">
                  <a:buNone/>
                </a:pPr>
                <a:r>
                  <a:rPr lang="en-GB" dirty="0"/>
                  <a:t>0.77g of lithium metal was required to make the battery, but no longer in elemental form in the battery.</a:t>
                </a:r>
              </a:p>
              <a:p>
                <a:pPr marL="0" indent="0">
                  <a:buNone/>
                </a:pPr>
                <a:endParaRPr lang="en-GB" dirty="0"/>
              </a:p>
              <a:p>
                <a:pPr marL="0" indent="0">
                  <a:buNone/>
                </a:pPr>
                <a:endParaRPr lang="en-GB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FC2A01B-AF00-4E42-9414-6B3931F5829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2060848"/>
                <a:ext cx="10515600" cy="4568551"/>
              </a:xfrm>
              <a:blipFill>
                <a:blip r:embed="rId2"/>
                <a:stretch>
                  <a:fillRect l="-1391" t="-3471" b="-333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87975F06-7B71-45EE-AFCA-35A1453BF57D}"/>
                  </a:ext>
                </a:extLst>
              </p:cNvPr>
              <p:cNvSpPr txBox="1"/>
              <p:nvPr/>
            </p:nvSpPr>
            <p:spPr>
              <a:xfrm>
                <a:off x="8040216" y="3873668"/>
                <a:ext cx="3024336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GB" sz="1600" b="0" i="1" smtClean="0">
                        <a:solidFill>
                          <a:schemeClr val="bg2">
                            <a:lumMod val="10000"/>
                          </a:schemeClr>
                        </a:solidFill>
                        <a:latin typeface="Cambria Math" panose="02040503050406030204" pitchFamily="18" charset="0"/>
                      </a:rPr>
                      <m:t>1 </m:t>
                    </m:r>
                    <m:r>
                      <a:rPr lang="en-GB" sz="1600" b="0" i="1" smtClean="0">
                        <a:solidFill>
                          <a:schemeClr val="bg2">
                            <a:lumMod val="10000"/>
                          </a:schemeClr>
                        </a:solidFill>
                        <a:latin typeface="Cambria Math" panose="02040503050406030204" pitchFamily="18" charset="0"/>
                      </a:rPr>
                      <m:t>𝑒𝑙𝑒𝑐𝑡𝑟𝑜𝑛</m:t>
                    </m:r>
                    <m:r>
                      <a:rPr lang="en-GB" sz="1600" b="0" i="1" smtClean="0">
                        <a:solidFill>
                          <a:schemeClr val="bg2">
                            <a:lumMod val="10000"/>
                          </a:schemeClr>
                        </a:solidFill>
                        <a:latin typeface="Cambria Math" panose="02040503050406030204" pitchFamily="18" charset="0"/>
                      </a:rPr>
                      <m:t>=1.602∗</m:t>
                    </m:r>
                    <m:sSup>
                      <m:sSupPr>
                        <m:ctrlPr>
                          <a:rPr lang="en-GB" sz="1600" b="0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1600" b="0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GB" sz="1600" b="0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−19</m:t>
                        </m:r>
                      </m:sup>
                    </m:sSup>
                    <m:r>
                      <a:rPr lang="en-GB" sz="1600" b="0" i="1" smtClean="0">
                        <a:solidFill>
                          <a:schemeClr val="bg2">
                            <a:lumMod val="10000"/>
                          </a:schemeClr>
                        </a:solidFill>
                        <a:latin typeface="Cambria Math" panose="02040503050406030204" pitchFamily="18" charset="0"/>
                      </a:rPr>
                      <m:t>𝐶</m:t>
                    </m:r>
                  </m:oMath>
                </a14:m>
                <a:r>
                  <a:rPr lang="en-GB" sz="1600" dirty="0">
                    <a:solidFill>
                      <a:schemeClr val="bg2">
                        <a:lumMod val="10000"/>
                      </a:schemeClr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87975F06-7B71-45EE-AFCA-35A1453BF5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40216" y="3873668"/>
                <a:ext cx="3024336" cy="33855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5B70477-81C0-46E5-82E8-9F002E6791B4}"/>
                  </a:ext>
                </a:extLst>
              </p:cNvPr>
              <p:cNvSpPr txBox="1"/>
              <p:nvPr/>
            </p:nvSpPr>
            <p:spPr>
              <a:xfrm>
                <a:off x="7752184" y="4327681"/>
                <a:ext cx="3024336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1600" b="0" i="1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mbria Math" panose="02040503050406030204" pitchFamily="18" charset="0"/>
                        </a:rPr>
                        <m:t>𝐿𝑖</m:t>
                      </m:r>
                      <m:r>
                        <a:rPr lang="en-GB" sz="1600" b="0" i="1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sSup>
                        <m:sSupPr>
                          <m:ctrlPr>
                            <a:rPr lang="en-GB" sz="1600" b="0" i="1" smtClean="0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sz="1600" b="0" i="1" smtClean="0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𝐿𝑖</m:t>
                          </m:r>
                        </m:e>
                        <m:sup>
                          <m:r>
                            <a:rPr lang="en-GB" sz="1600" b="0" i="1" smtClean="0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r>
                        <a:rPr lang="en-GB" sz="1600" b="0" i="1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GB" sz="1600" b="0" i="1" smtClean="0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sz="1600" b="0" i="1" smtClean="0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GB" sz="1600" b="0" i="1" smtClean="0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lang="en-GB" sz="1600" dirty="0">
                  <a:solidFill>
                    <a:schemeClr val="bg2">
                      <a:lumMod val="1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5B70477-81C0-46E5-82E8-9F002E6791B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52184" y="4327681"/>
                <a:ext cx="3024336" cy="33855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000314B8-9DE0-41FB-AA35-7ED8020E1FFD}"/>
                  </a:ext>
                </a:extLst>
              </p:cNvPr>
              <p:cNvSpPr txBox="1"/>
              <p:nvPr/>
            </p:nvSpPr>
            <p:spPr>
              <a:xfrm>
                <a:off x="7752184" y="4732193"/>
                <a:ext cx="3024336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1600" i="1" smtClean="0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600" b="0" i="1" smtClean="0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GB" sz="1600" b="0" i="1" smtClean="0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</m:sub>
                      </m:sSub>
                      <m:r>
                        <a:rPr lang="en-GB" sz="1600" b="0" i="1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mbria Math" panose="02040503050406030204" pitchFamily="18" charset="0"/>
                        </a:rPr>
                        <m:t>=6.022∗</m:t>
                      </m:r>
                      <m:sSup>
                        <m:sSupPr>
                          <m:ctrlPr>
                            <a:rPr lang="en-GB" sz="1600" b="0" i="1" smtClean="0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sz="1600" b="0" i="1" smtClean="0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GB" sz="1600" b="0" i="1" smtClean="0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23</m:t>
                          </m:r>
                        </m:sup>
                      </m:sSup>
                    </m:oMath>
                  </m:oMathPara>
                </a14:m>
                <a:endParaRPr lang="en-GB" sz="1600" dirty="0">
                  <a:solidFill>
                    <a:schemeClr val="bg2">
                      <a:lumMod val="1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000314B8-9DE0-41FB-AA35-7ED8020E1FF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52184" y="4732193"/>
                <a:ext cx="3024336" cy="33855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2766824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2AEB4B-446F-4DBE-A324-4BE53FB92B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Cell configurations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68FCEA-CF5E-4417-9C6D-79E5CF5627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4137659"/>
            <a:ext cx="10165080" cy="2039303"/>
          </a:xfrm>
        </p:spPr>
        <p:txBody>
          <a:bodyPr/>
          <a:lstStyle/>
          <a:p>
            <a:r>
              <a:rPr lang="en-GB" dirty="0"/>
              <a:t>Cylindrical cells are most efficient</a:t>
            </a:r>
          </a:p>
          <a:p>
            <a:r>
              <a:rPr lang="en-GB" dirty="0"/>
              <a:t>Can be wound with high tension</a:t>
            </a:r>
          </a:p>
          <a:p>
            <a:r>
              <a:rPr lang="en-GB" dirty="0"/>
              <a:t>Commonly made into 18650 (18 mm </a:t>
            </a:r>
            <a:r>
              <a:rPr lang="en-GB" dirty="0" err="1"/>
              <a:t>dia</a:t>
            </a:r>
            <a:r>
              <a:rPr lang="en-GB" dirty="0"/>
              <a:t>, 65 mm height)</a:t>
            </a:r>
          </a:p>
          <a:p>
            <a:r>
              <a:rPr lang="en-GB" dirty="0"/>
              <a:t>AA batteries are 14500, not usually lithium 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41DFA77-B26D-4B0A-9302-AA79840567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3432" y="2226914"/>
            <a:ext cx="5953125" cy="1920363"/>
          </a:xfrm>
          <a:prstGeom prst="rect">
            <a:avLst/>
          </a:prstGeom>
        </p:spPr>
      </p:pic>
      <p:pic>
        <p:nvPicPr>
          <p:cNvPr id="1026" name="Picture 2" descr="Schematic diagram of CR2032 coin cell configuration. | Download Scientific  Diagram">
            <a:extLst>
              <a:ext uri="{FF2B5EF4-FFF2-40B4-BE49-F238E27FC236}">
                <a16:creationId xmlns:a16="http://schemas.microsoft.com/office/drawing/2014/main" id="{9D3EE630-5576-4753-AE4E-E08DE28BFD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9331" y="2377909"/>
            <a:ext cx="2747725" cy="1816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0A52C95A-CE81-4EB7-B211-3AE9BEB7480D}"/>
              </a:ext>
            </a:extLst>
          </p:cNvPr>
          <p:cNvGrpSpPr/>
          <p:nvPr/>
        </p:nvGrpSpPr>
        <p:grpSpPr>
          <a:xfrm>
            <a:off x="10187884" y="2838366"/>
            <a:ext cx="1020684" cy="821691"/>
            <a:chOff x="3819525" y="2619374"/>
            <a:chExt cx="3648076" cy="2936845"/>
          </a:xfrm>
        </p:grpSpPr>
        <p:pic>
          <p:nvPicPr>
            <p:cNvPr id="7" name="Picture 2" descr="Coin Cell Battery - 12mm (CR1225) - PRT-00337 - SparkFun Electronics">
              <a:extLst>
                <a:ext uri="{FF2B5EF4-FFF2-40B4-BE49-F238E27FC236}">
                  <a16:creationId xmlns:a16="http://schemas.microsoft.com/office/drawing/2014/main" id="{19AD73CB-378F-4927-9553-B86534F3E6A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82" t="14319" r="6151" b="14703"/>
            <a:stretch/>
          </p:blipFill>
          <p:spPr bwMode="auto">
            <a:xfrm>
              <a:off x="3819525" y="2619374"/>
              <a:ext cx="3648076" cy="2936845"/>
            </a:xfrm>
            <a:prstGeom prst="rect">
              <a:avLst/>
            </a:prstGeom>
            <a:noFill/>
            <a:ln>
              <a:solidFill>
                <a:srgbClr val="2F3237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42E1B486-EBC4-49DD-ABFA-0AF5A4B74CF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73426" t="49085" r="15633" b="41942"/>
            <a:stretch/>
          </p:blipFill>
          <p:spPr>
            <a:xfrm>
              <a:off x="6208311" y="4290441"/>
              <a:ext cx="265770" cy="217635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AB64BCCF-0786-488A-9FFE-4000F01342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73426" t="49085" r="15633" b="41942"/>
            <a:stretch/>
          </p:blipFill>
          <p:spPr>
            <a:xfrm>
              <a:off x="6075426" y="4290441"/>
              <a:ext cx="265770" cy="217635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82865D9B-052A-4C9E-A8B9-E514BD1DCEE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73426" t="49085" r="15633" b="41942"/>
            <a:stretch/>
          </p:blipFill>
          <p:spPr>
            <a:xfrm>
              <a:off x="6008984" y="4366641"/>
              <a:ext cx="265770" cy="217635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66246100-C0CD-4A96-AF89-9654E60508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73426" t="49085" r="15633" b="41942"/>
            <a:stretch/>
          </p:blipFill>
          <p:spPr>
            <a:xfrm>
              <a:off x="5831364" y="4417017"/>
              <a:ext cx="265770" cy="217635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CF1D3E9C-3B8D-470A-8549-7EB44369C1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73426" t="49085" r="15633" b="41942"/>
            <a:stretch/>
          </p:blipFill>
          <p:spPr>
            <a:xfrm>
              <a:off x="6053059" y="4480305"/>
              <a:ext cx="265770" cy="217635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65F8FAF8-EEB8-4892-B816-D056D000850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73426" t="49085" r="15633" b="41942"/>
            <a:stretch/>
          </p:blipFill>
          <p:spPr>
            <a:xfrm>
              <a:off x="6234898" y="4385373"/>
              <a:ext cx="265770" cy="217635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8A11A85C-4376-45B1-80C8-ED5D2C1812E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73426" t="49085" r="15633" b="41942"/>
            <a:stretch/>
          </p:blipFill>
          <p:spPr>
            <a:xfrm>
              <a:off x="5831364" y="4527295"/>
              <a:ext cx="265770" cy="21763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4432226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CAB053-2CD1-4189-BB78-3C09F776E3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/>
              <a:t>Lithium ion batteries for EVs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0D5EF8-7285-4E55-8B95-A00A8584BE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93242"/>
            <a:ext cx="3383280" cy="4316077"/>
          </a:xfrm>
        </p:spPr>
        <p:txBody>
          <a:bodyPr>
            <a:normAutofit fontScale="77500" lnSpcReduction="20000"/>
          </a:bodyPr>
          <a:lstStyle/>
          <a:p>
            <a:r>
              <a:rPr lang="en-GB" sz="2400" dirty="0"/>
              <a:t>Tesla Model S 85</a:t>
            </a:r>
          </a:p>
          <a:p>
            <a:pPr lvl="1"/>
            <a:r>
              <a:rPr lang="en-GB" sz="2000" dirty="0"/>
              <a:t>85 kWh battery pack </a:t>
            </a:r>
          </a:p>
          <a:p>
            <a:pPr lvl="1"/>
            <a:r>
              <a:rPr lang="en-GB" sz="2000" dirty="0"/>
              <a:t>18650 cell type</a:t>
            </a:r>
          </a:p>
          <a:p>
            <a:pPr lvl="1"/>
            <a:r>
              <a:rPr lang="en-GB" sz="2000" dirty="0"/>
              <a:t>6 cells per module, 16 modules</a:t>
            </a:r>
          </a:p>
          <a:p>
            <a:pPr lvl="1"/>
            <a:r>
              <a:rPr lang="en-GB" sz="2000" dirty="0"/>
              <a:t>74 in parallel</a:t>
            </a:r>
          </a:p>
          <a:p>
            <a:pPr lvl="1"/>
            <a:r>
              <a:rPr lang="en-GB" sz="2000" dirty="0"/>
              <a:t>7104 cells total</a:t>
            </a:r>
          </a:p>
          <a:p>
            <a:pPr lvl="1"/>
            <a:r>
              <a:rPr lang="en-GB" sz="2000" dirty="0"/>
              <a:t>360V</a:t>
            </a:r>
          </a:p>
          <a:p>
            <a:pPr marL="457200" lvl="1" indent="0">
              <a:buNone/>
            </a:pPr>
            <a:endParaRPr lang="en-GB" sz="2000" dirty="0"/>
          </a:p>
          <a:p>
            <a:r>
              <a:rPr lang="en-GB" sz="2400" dirty="0"/>
              <a:t>Nissan Leaf</a:t>
            </a:r>
          </a:p>
          <a:p>
            <a:pPr lvl="1"/>
            <a:r>
              <a:rPr lang="en-GB" sz="2000" dirty="0"/>
              <a:t>24 kWh battery</a:t>
            </a:r>
          </a:p>
          <a:p>
            <a:pPr lvl="1"/>
            <a:r>
              <a:rPr lang="en-GB" sz="2000" dirty="0"/>
              <a:t>Pouch-cell type</a:t>
            </a:r>
          </a:p>
          <a:p>
            <a:pPr lvl="1"/>
            <a:r>
              <a:rPr lang="en-GB" sz="2000" dirty="0"/>
              <a:t>4 cells per module, 48 modules</a:t>
            </a:r>
          </a:p>
          <a:p>
            <a:pPr lvl="1"/>
            <a:r>
              <a:rPr lang="en-GB" sz="2000" dirty="0"/>
              <a:t>32.5 Ah per cell</a:t>
            </a:r>
          </a:p>
          <a:p>
            <a:pPr lvl="1"/>
            <a:r>
              <a:rPr lang="en-GB" sz="2000" dirty="0"/>
              <a:t>192 pouch cells total</a:t>
            </a:r>
          </a:p>
          <a:p>
            <a:pPr lvl="1"/>
            <a:endParaRPr lang="en-GB" sz="2000" dirty="0"/>
          </a:p>
          <a:p>
            <a:pPr lvl="1"/>
            <a:endParaRPr lang="en-GB" sz="2000" dirty="0"/>
          </a:p>
          <a:p>
            <a:pPr lvl="1"/>
            <a:endParaRPr lang="en-GB" sz="20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A506EF6-2ADC-4BF4-8FD9-EB00E04BA0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88249" y="4508727"/>
            <a:ext cx="2101213" cy="1421692"/>
          </a:xfrm>
          <a:prstGeom prst="rect">
            <a:avLst/>
          </a:prstGeom>
        </p:spPr>
      </p:pic>
      <p:pic>
        <p:nvPicPr>
          <p:cNvPr id="1028" name="Picture 4" descr="Image result for panasonic 18650">
            <a:extLst>
              <a:ext uri="{FF2B5EF4-FFF2-40B4-BE49-F238E27FC236}">
                <a16:creationId xmlns:a16="http://schemas.microsoft.com/office/drawing/2014/main" id="{7AE55272-D7E9-4244-9293-BC6EF9FD58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3455" y="2449985"/>
            <a:ext cx="2194560" cy="1188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5224CD00-26C0-4D2A-99DD-F0B049D1E527}"/>
              </a:ext>
            </a:extLst>
          </p:cNvPr>
          <p:cNvCxnSpPr/>
          <p:nvPr/>
        </p:nvCxnSpPr>
        <p:spPr>
          <a:xfrm>
            <a:off x="4562792" y="4972326"/>
            <a:ext cx="13430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30" name="Picture 6" descr="Image result for tesla model s">
            <a:extLst>
              <a:ext uri="{FF2B5EF4-FFF2-40B4-BE49-F238E27FC236}">
                <a16:creationId xmlns:a16="http://schemas.microsoft.com/office/drawing/2014/main" id="{78CABB13-0D12-475F-9C98-8055851692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4440" y="1993243"/>
            <a:ext cx="3853715" cy="1338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Image result for nissan leaf tekna">
            <a:extLst>
              <a:ext uri="{FF2B5EF4-FFF2-40B4-BE49-F238E27FC236}">
                <a16:creationId xmlns:a16="http://schemas.microsoft.com/office/drawing/2014/main" id="{1F0C345B-0426-4858-8FB4-C02E0F0F48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3989" y="4508727"/>
            <a:ext cx="2559811" cy="1704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55BC5FDD-1F67-4231-8F1F-9740F64EBEA2}"/>
              </a:ext>
            </a:extLst>
          </p:cNvPr>
          <p:cNvSpPr/>
          <p:nvPr/>
        </p:nvSpPr>
        <p:spPr>
          <a:xfrm>
            <a:off x="4677928" y="2386198"/>
            <a:ext cx="365760" cy="114300"/>
          </a:xfrm>
          <a:prstGeom prst="rect">
            <a:avLst/>
          </a:prstGeom>
          <a:solidFill>
            <a:srgbClr val="90C226"/>
          </a:solidFill>
          <a:ln w="19050" cap="rnd" cmpd="sng" algn="ctr">
            <a:solidFill>
              <a:srgbClr val="90C226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12314B0B-C4B5-49E0-9190-A2865F580417}"/>
              </a:ext>
            </a:extLst>
          </p:cNvPr>
          <p:cNvSpPr/>
          <p:nvPr/>
        </p:nvSpPr>
        <p:spPr>
          <a:xfrm>
            <a:off x="5157988" y="2386198"/>
            <a:ext cx="365760" cy="114300"/>
          </a:xfrm>
          <a:prstGeom prst="rect">
            <a:avLst/>
          </a:prstGeom>
          <a:solidFill>
            <a:srgbClr val="90C226"/>
          </a:solidFill>
          <a:ln w="19050" cap="rnd" cmpd="sng" algn="ctr">
            <a:solidFill>
              <a:srgbClr val="90C226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C5395357-866E-4A3B-81E8-5422627CBBA8}"/>
              </a:ext>
            </a:extLst>
          </p:cNvPr>
          <p:cNvSpPr/>
          <p:nvPr/>
        </p:nvSpPr>
        <p:spPr>
          <a:xfrm>
            <a:off x="5634238" y="2386198"/>
            <a:ext cx="365760" cy="114300"/>
          </a:xfrm>
          <a:prstGeom prst="rect">
            <a:avLst/>
          </a:prstGeom>
          <a:solidFill>
            <a:srgbClr val="90C226"/>
          </a:solidFill>
          <a:ln w="19050" cap="rnd" cmpd="sng" algn="ctr">
            <a:solidFill>
              <a:srgbClr val="90C226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922C1A57-DB95-4AAA-ADCB-21E41E0797F5}"/>
              </a:ext>
            </a:extLst>
          </p:cNvPr>
          <p:cNvSpPr/>
          <p:nvPr/>
        </p:nvSpPr>
        <p:spPr>
          <a:xfrm>
            <a:off x="6114298" y="2386198"/>
            <a:ext cx="365760" cy="114300"/>
          </a:xfrm>
          <a:prstGeom prst="rect">
            <a:avLst/>
          </a:prstGeom>
          <a:solidFill>
            <a:srgbClr val="90C226"/>
          </a:solidFill>
          <a:ln w="19050" cap="rnd" cmpd="sng" algn="ctr">
            <a:solidFill>
              <a:srgbClr val="90C226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4C528F74-9E87-4CFE-969F-9CB979B85B3B}"/>
              </a:ext>
            </a:extLst>
          </p:cNvPr>
          <p:cNvSpPr/>
          <p:nvPr/>
        </p:nvSpPr>
        <p:spPr>
          <a:xfrm>
            <a:off x="6594358" y="2386198"/>
            <a:ext cx="365760" cy="114300"/>
          </a:xfrm>
          <a:prstGeom prst="rect">
            <a:avLst/>
          </a:prstGeom>
          <a:solidFill>
            <a:srgbClr val="90C226"/>
          </a:solidFill>
          <a:ln w="19050" cap="rnd" cmpd="sng" algn="ctr">
            <a:solidFill>
              <a:srgbClr val="90C226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3FB84CA7-666F-45A9-B85D-A4F953B4D719}"/>
              </a:ext>
            </a:extLst>
          </p:cNvPr>
          <p:cNvSpPr/>
          <p:nvPr/>
        </p:nvSpPr>
        <p:spPr>
          <a:xfrm>
            <a:off x="7070608" y="2386198"/>
            <a:ext cx="365760" cy="114300"/>
          </a:xfrm>
          <a:prstGeom prst="rect">
            <a:avLst/>
          </a:prstGeom>
          <a:solidFill>
            <a:srgbClr val="90C226"/>
          </a:solidFill>
          <a:ln w="19050" cap="rnd" cmpd="sng" algn="ctr">
            <a:solidFill>
              <a:srgbClr val="90C226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2" name="Right Bracket 51">
            <a:extLst>
              <a:ext uri="{FF2B5EF4-FFF2-40B4-BE49-F238E27FC236}">
                <a16:creationId xmlns:a16="http://schemas.microsoft.com/office/drawing/2014/main" id="{144CE4AE-7598-4D42-A6F1-520EBEB67109}"/>
              </a:ext>
            </a:extLst>
          </p:cNvPr>
          <p:cNvSpPr/>
          <p:nvPr/>
        </p:nvSpPr>
        <p:spPr>
          <a:xfrm rot="5400000">
            <a:off x="4803658" y="2442848"/>
            <a:ext cx="114298" cy="432085"/>
          </a:xfrm>
          <a:prstGeom prst="rightBracket">
            <a:avLst/>
          </a:prstGeom>
          <a:noFill/>
          <a:ln w="12700" cap="rnd" cmpd="sng" algn="ctr">
            <a:solidFill>
              <a:srgbClr val="90C226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589DFAD8-99AA-4EFF-8536-6ABFC84CA4BC}"/>
              </a:ext>
            </a:extLst>
          </p:cNvPr>
          <p:cNvSpPr txBox="1"/>
          <p:nvPr/>
        </p:nvSpPr>
        <p:spPr>
          <a:xfrm>
            <a:off x="4610096" y="2716040"/>
            <a:ext cx="50142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GB" sz="1050" dirty="0">
                <a:solidFill>
                  <a:prstClr val="black"/>
                </a:solidFill>
                <a:latin typeface="Trebuchet MS" panose="020B0603020202020204"/>
                <a:ea typeface="+mn-ea"/>
              </a:rPr>
              <a:t>1 cell</a:t>
            </a:r>
          </a:p>
        </p:txBody>
      </p:sp>
      <p:sp>
        <p:nvSpPr>
          <p:cNvPr id="54" name="Right Bracket 53">
            <a:extLst>
              <a:ext uri="{FF2B5EF4-FFF2-40B4-BE49-F238E27FC236}">
                <a16:creationId xmlns:a16="http://schemas.microsoft.com/office/drawing/2014/main" id="{58D3FABE-1AD4-400C-A891-92EE54B2C4DA}"/>
              </a:ext>
            </a:extLst>
          </p:cNvPr>
          <p:cNvSpPr/>
          <p:nvPr/>
        </p:nvSpPr>
        <p:spPr>
          <a:xfrm rot="16200000">
            <a:off x="5995811" y="784942"/>
            <a:ext cx="114298" cy="2885728"/>
          </a:xfrm>
          <a:prstGeom prst="rightBracket">
            <a:avLst/>
          </a:prstGeom>
          <a:noFill/>
          <a:ln w="12700" cap="rnd" cmpd="sng" algn="ctr">
            <a:solidFill>
              <a:srgbClr val="90C226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661F12E4-150A-4F64-BFC8-DE2D60A2DDCE}"/>
              </a:ext>
            </a:extLst>
          </p:cNvPr>
          <p:cNvSpPr txBox="1"/>
          <p:nvPr/>
        </p:nvSpPr>
        <p:spPr>
          <a:xfrm>
            <a:off x="5714622" y="1872093"/>
            <a:ext cx="79173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GB" sz="1050" dirty="0">
                <a:solidFill>
                  <a:prstClr val="black"/>
                </a:solidFill>
                <a:latin typeface="Trebuchet MS" panose="020B0603020202020204"/>
                <a:ea typeface="+mn-ea"/>
              </a:rPr>
              <a:t>1 module</a:t>
            </a:r>
          </a:p>
        </p:txBody>
      </p: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6CABD7A7-2983-4B2B-9351-11C077A34DE8}"/>
              </a:ext>
            </a:extLst>
          </p:cNvPr>
          <p:cNvCxnSpPr>
            <a:cxnSpLocks/>
            <a:stCxn id="39" idx="3"/>
            <a:endCxn id="40" idx="1"/>
          </p:cNvCxnSpPr>
          <p:nvPr/>
        </p:nvCxnSpPr>
        <p:spPr>
          <a:xfrm>
            <a:off x="5043688" y="2443348"/>
            <a:ext cx="114300" cy="0"/>
          </a:xfrm>
          <a:prstGeom prst="line">
            <a:avLst/>
          </a:prstGeom>
          <a:noFill/>
          <a:ln w="12700" cap="rnd" cmpd="sng" algn="ctr">
            <a:solidFill>
              <a:srgbClr val="90C226"/>
            </a:solidFill>
            <a:prstDash val="solid"/>
          </a:ln>
          <a:effectLst/>
        </p:spPr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517859CA-EF49-472D-99F3-218DC882683B}"/>
              </a:ext>
            </a:extLst>
          </p:cNvPr>
          <p:cNvCxnSpPr>
            <a:cxnSpLocks/>
          </p:cNvCxnSpPr>
          <p:nvPr/>
        </p:nvCxnSpPr>
        <p:spPr>
          <a:xfrm>
            <a:off x="5519938" y="2443348"/>
            <a:ext cx="114300" cy="0"/>
          </a:xfrm>
          <a:prstGeom prst="line">
            <a:avLst/>
          </a:prstGeom>
          <a:noFill/>
          <a:ln w="12700" cap="rnd" cmpd="sng" algn="ctr">
            <a:solidFill>
              <a:srgbClr val="90C226"/>
            </a:solidFill>
            <a:prstDash val="solid"/>
          </a:ln>
          <a:effectLst/>
        </p:spPr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FEAD69B6-7FE9-4B86-A722-C6877F9BA638}"/>
              </a:ext>
            </a:extLst>
          </p:cNvPr>
          <p:cNvCxnSpPr>
            <a:cxnSpLocks/>
          </p:cNvCxnSpPr>
          <p:nvPr/>
        </p:nvCxnSpPr>
        <p:spPr>
          <a:xfrm>
            <a:off x="6010097" y="2443348"/>
            <a:ext cx="114300" cy="0"/>
          </a:xfrm>
          <a:prstGeom prst="line">
            <a:avLst/>
          </a:prstGeom>
          <a:noFill/>
          <a:ln w="12700" cap="rnd" cmpd="sng" algn="ctr">
            <a:solidFill>
              <a:srgbClr val="90C226"/>
            </a:solidFill>
            <a:prstDash val="solid"/>
          </a:ln>
          <a:effectLst/>
        </p:spPr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8302A7F0-4224-4776-B806-28C54254B5F4}"/>
              </a:ext>
            </a:extLst>
          </p:cNvPr>
          <p:cNvCxnSpPr>
            <a:cxnSpLocks/>
          </p:cNvCxnSpPr>
          <p:nvPr/>
        </p:nvCxnSpPr>
        <p:spPr>
          <a:xfrm>
            <a:off x="6480058" y="2443348"/>
            <a:ext cx="114300" cy="0"/>
          </a:xfrm>
          <a:prstGeom prst="line">
            <a:avLst/>
          </a:prstGeom>
          <a:noFill/>
          <a:ln w="12700" cap="rnd" cmpd="sng" algn="ctr">
            <a:solidFill>
              <a:srgbClr val="90C226"/>
            </a:solidFill>
            <a:prstDash val="solid"/>
          </a:ln>
          <a:effectLst/>
        </p:spPr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D397DA19-4B9E-4CA3-B4F7-EF704B5FC5DA}"/>
              </a:ext>
            </a:extLst>
          </p:cNvPr>
          <p:cNvCxnSpPr>
            <a:cxnSpLocks/>
          </p:cNvCxnSpPr>
          <p:nvPr/>
        </p:nvCxnSpPr>
        <p:spPr>
          <a:xfrm>
            <a:off x="6956308" y="2443348"/>
            <a:ext cx="114300" cy="0"/>
          </a:xfrm>
          <a:prstGeom prst="line">
            <a:avLst/>
          </a:prstGeom>
          <a:noFill/>
          <a:ln w="12700" cap="rnd" cmpd="sng" algn="ctr">
            <a:solidFill>
              <a:srgbClr val="90C226"/>
            </a:solidFill>
            <a:prstDash val="solid"/>
          </a:ln>
          <a:effectLst/>
        </p:spPr>
      </p:cxnSp>
      <p:sp>
        <p:nvSpPr>
          <p:cNvPr id="61" name="Rectangle 60">
            <a:extLst>
              <a:ext uri="{FF2B5EF4-FFF2-40B4-BE49-F238E27FC236}">
                <a16:creationId xmlns:a16="http://schemas.microsoft.com/office/drawing/2014/main" id="{7AD15160-A41D-4577-B7BA-D654FE1A3FD7}"/>
              </a:ext>
            </a:extLst>
          </p:cNvPr>
          <p:cNvSpPr/>
          <p:nvPr/>
        </p:nvSpPr>
        <p:spPr>
          <a:xfrm>
            <a:off x="4783472" y="4804686"/>
            <a:ext cx="365760" cy="114300"/>
          </a:xfrm>
          <a:prstGeom prst="rect">
            <a:avLst/>
          </a:prstGeom>
          <a:solidFill>
            <a:srgbClr val="90C226"/>
          </a:solidFill>
          <a:ln w="19050" cap="rnd" cmpd="sng" algn="ctr">
            <a:solidFill>
              <a:srgbClr val="90C226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8C51C2A5-ECFA-420A-95C8-5CE25175DE8A}"/>
              </a:ext>
            </a:extLst>
          </p:cNvPr>
          <p:cNvSpPr/>
          <p:nvPr/>
        </p:nvSpPr>
        <p:spPr>
          <a:xfrm>
            <a:off x="5283534" y="4804686"/>
            <a:ext cx="365760" cy="114300"/>
          </a:xfrm>
          <a:prstGeom prst="rect">
            <a:avLst/>
          </a:prstGeom>
          <a:solidFill>
            <a:srgbClr val="90C226"/>
          </a:solidFill>
          <a:ln w="19050" cap="rnd" cmpd="sng" algn="ctr">
            <a:solidFill>
              <a:srgbClr val="90C226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2D715B97-A2BF-42B5-9B7A-B73883E13EEB}"/>
              </a:ext>
            </a:extLst>
          </p:cNvPr>
          <p:cNvSpPr/>
          <p:nvPr/>
        </p:nvSpPr>
        <p:spPr>
          <a:xfrm>
            <a:off x="4783472" y="5025666"/>
            <a:ext cx="365760" cy="114300"/>
          </a:xfrm>
          <a:prstGeom prst="rect">
            <a:avLst/>
          </a:prstGeom>
          <a:solidFill>
            <a:srgbClr val="90C226"/>
          </a:solidFill>
          <a:ln w="19050" cap="rnd" cmpd="sng" algn="ctr">
            <a:solidFill>
              <a:srgbClr val="90C226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8DBF7406-59FF-47E3-BF6F-F9FE8BAE15CB}"/>
              </a:ext>
            </a:extLst>
          </p:cNvPr>
          <p:cNvSpPr/>
          <p:nvPr/>
        </p:nvSpPr>
        <p:spPr>
          <a:xfrm>
            <a:off x="5283534" y="5025666"/>
            <a:ext cx="365760" cy="114300"/>
          </a:xfrm>
          <a:prstGeom prst="rect">
            <a:avLst/>
          </a:prstGeom>
          <a:solidFill>
            <a:srgbClr val="90C226"/>
          </a:solidFill>
          <a:ln w="19050" cap="rnd" cmpd="sng" algn="ctr">
            <a:solidFill>
              <a:srgbClr val="90C226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7CCC0A0D-9F07-4E42-BB84-94EB21EDDE3D}"/>
              </a:ext>
            </a:extLst>
          </p:cNvPr>
          <p:cNvCxnSpPr>
            <a:stCxn id="61" idx="3"/>
            <a:endCxn id="62" idx="1"/>
          </p:cNvCxnSpPr>
          <p:nvPr/>
        </p:nvCxnSpPr>
        <p:spPr>
          <a:xfrm>
            <a:off x="5149232" y="4861836"/>
            <a:ext cx="134302" cy="0"/>
          </a:xfrm>
          <a:prstGeom prst="line">
            <a:avLst/>
          </a:prstGeom>
          <a:noFill/>
          <a:ln w="12700" cap="rnd" cmpd="sng" algn="ctr">
            <a:solidFill>
              <a:srgbClr val="90C226"/>
            </a:solidFill>
            <a:prstDash val="solid"/>
          </a:ln>
          <a:effectLst/>
        </p:spPr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98CE260A-0BBF-4C20-95CF-547E8EACD9CB}"/>
              </a:ext>
            </a:extLst>
          </p:cNvPr>
          <p:cNvCxnSpPr>
            <a:stCxn id="63" idx="3"/>
            <a:endCxn id="64" idx="1"/>
          </p:cNvCxnSpPr>
          <p:nvPr/>
        </p:nvCxnSpPr>
        <p:spPr>
          <a:xfrm>
            <a:off x="5149232" y="5082816"/>
            <a:ext cx="134302" cy="0"/>
          </a:xfrm>
          <a:prstGeom prst="line">
            <a:avLst/>
          </a:prstGeom>
          <a:noFill/>
          <a:ln w="12700" cap="rnd" cmpd="sng" algn="ctr">
            <a:solidFill>
              <a:srgbClr val="90C226"/>
            </a:solidFill>
            <a:prstDash val="solid"/>
          </a:ln>
          <a:effectLst/>
        </p:spPr>
      </p:cxnSp>
      <p:sp>
        <p:nvSpPr>
          <p:cNvPr id="67" name="Left Bracket 66">
            <a:extLst>
              <a:ext uri="{FF2B5EF4-FFF2-40B4-BE49-F238E27FC236}">
                <a16:creationId xmlns:a16="http://schemas.microsoft.com/office/drawing/2014/main" id="{B12DB4FA-F8C6-4D07-BFFB-3CB4AD1E04DB}"/>
              </a:ext>
            </a:extLst>
          </p:cNvPr>
          <p:cNvSpPr/>
          <p:nvPr/>
        </p:nvSpPr>
        <p:spPr>
          <a:xfrm>
            <a:off x="4702483" y="4833261"/>
            <a:ext cx="81138" cy="278130"/>
          </a:xfrm>
          <a:prstGeom prst="leftBracket">
            <a:avLst/>
          </a:prstGeom>
          <a:noFill/>
          <a:ln w="12700" cap="rnd" cmpd="sng" algn="ctr">
            <a:solidFill>
              <a:srgbClr val="90C226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8" name="Left Bracket 67">
            <a:extLst>
              <a:ext uri="{FF2B5EF4-FFF2-40B4-BE49-F238E27FC236}">
                <a16:creationId xmlns:a16="http://schemas.microsoft.com/office/drawing/2014/main" id="{3EF8D10A-717A-4CEA-BB4A-58B6DE96E0F6}"/>
              </a:ext>
            </a:extLst>
          </p:cNvPr>
          <p:cNvSpPr/>
          <p:nvPr/>
        </p:nvSpPr>
        <p:spPr>
          <a:xfrm rot="10800000">
            <a:off x="5649145" y="4838103"/>
            <a:ext cx="81138" cy="278130"/>
          </a:xfrm>
          <a:prstGeom prst="leftBracket">
            <a:avLst/>
          </a:prstGeom>
          <a:noFill/>
          <a:ln w="12700" cap="rnd" cmpd="sng" algn="ctr">
            <a:solidFill>
              <a:srgbClr val="90C226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F39811B1-BB6A-46B0-8FF0-57ECC0B17634}"/>
              </a:ext>
            </a:extLst>
          </p:cNvPr>
          <p:cNvCxnSpPr/>
          <p:nvPr/>
        </p:nvCxnSpPr>
        <p:spPr>
          <a:xfrm>
            <a:off x="5730283" y="4983835"/>
            <a:ext cx="134302" cy="0"/>
          </a:xfrm>
          <a:prstGeom prst="line">
            <a:avLst/>
          </a:prstGeom>
          <a:noFill/>
          <a:ln w="12700" cap="rnd" cmpd="sng" algn="ctr">
            <a:solidFill>
              <a:srgbClr val="90C226"/>
            </a:solidFill>
            <a:prstDash val="solid"/>
          </a:ln>
          <a:effectLst/>
        </p:spPr>
      </p:cxn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E50B0399-24EE-47F4-A3C2-3BEDEFE1C1BA}"/>
              </a:ext>
            </a:extLst>
          </p:cNvPr>
          <p:cNvCxnSpPr/>
          <p:nvPr/>
        </p:nvCxnSpPr>
        <p:spPr>
          <a:xfrm>
            <a:off x="4562792" y="4972326"/>
            <a:ext cx="134302" cy="0"/>
          </a:xfrm>
          <a:prstGeom prst="line">
            <a:avLst/>
          </a:prstGeom>
          <a:noFill/>
          <a:ln w="12700" cap="rnd" cmpd="sng" algn="ctr">
            <a:solidFill>
              <a:srgbClr val="90C226"/>
            </a:solidFill>
            <a:prstDash val="solid"/>
          </a:ln>
          <a:effectLst/>
        </p:spPr>
      </p:cxnSp>
      <p:sp>
        <p:nvSpPr>
          <p:cNvPr id="71" name="Right Bracket 70">
            <a:extLst>
              <a:ext uri="{FF2B5EF4-FFF2-40B4-BE49-F238E27FC236}">
                <a16:creationId xmlns:a16="http://schemas.microsoft.com/office/drawing/2014/main" id="{A8E8D540-B106-4994-A8C7-F86E8436CD2A}"/>
              </a:ext>
            </a:extLst>
          </p:cNvPr>
          <p:cNvSpPr/>
          <p:nvPr/>
        </p:nvSpPr>
        <p:spPr>
          <a:xfrm rot="5400000">
            <a:off x="4927372" y="5087753"/>
            <a:ext cx="114298" cy="432085"/>
          </a:xfrm>
          <a:prstGeom prst="rightBracket">
            <a:avLst/>
          </a:prstGeom>
          <a:noFill/>
          <a:ln w="12700" cap="rnd" cmpd="sng" algn="ctr">
            <a:solidFill>
              <a:srgbClr val="90C226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9BCF5B9F-3D2C-4C71-8C93-2222A7CFFA69}"/>
              </a:ext>
            </a:extLst>
          </p:cNvPr>
          <p:cNvSpPr txBox="1"/>
          <p:nvPr/>
        </p:nvSpPr>
        <p:spPr>
          <a:xfrm>
            <a:off x="4721304" y="5369242"/>
            <a:ext cx="50142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GB" sz="1050" dirty="0">
                <a:solidFill>
                  <a:prstClr val="black"/>
                </a:solidFill>
                <a:latin typeface="Trebuchet MS" panose="020B0603020202020204"/>
                <a:ea typeface="+mn-ea"/>
              </a:rPr>
              <a:t>1 cell</a:t>
            </a:r>
          </a:p>
        </p:txBody>
      </p:sp>
      <p:sp>
        <p:nvSpPr>
          <p:cNvPr id="73" name="Right Bracket 72">
            <a:extLst>
              <a:ext uri="{FF2B5EF4-FFF2-40B4-BE49-F238E27FC236}">
                <a16:creationId xmlns:a16="http://schemas.microsoft.com/office/drawing/2014/main" id="{09D54724-A046-476A-B465-CA2F68956A6D}"/>
              </a:ext>
            </a:extLst>
          </p:cNvPr>
          <p:cNvSpPr/>
          <p:nvPr/>
        </p:nvSpPr>
        <p:spPr>
          <a:xfrm rot="16200000">
            <a:off x="5151516" y="4168975"/>
            <a:ext cx="114301" cy="981304"/>
          </a:xfrm>
          <a:prstGeom prst="rightBracket">
            <a:avLst/>
          </a:prstGeom>
          <a:noFill/>
          <a:ln w="12700" cap="rnd" cmpd="sng" algn="ctr">
            <a:solidFill>
              <a:srgbClr val="90C226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C20A7E92-F92E-4E8D-8D24-36EC92595FF4}"/>
              </a:ext>
            </a:extLst>
          </p:cNvPr>
          <p:cNvSpPr txBox="1"/>
          <p:nvPr/>
        </p:nvSpPr>
        <p:spPr>
          <a:xfrm>
            <a:off x="4828019" y="4356185"/>
            <a:ext cx="79173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GB" sz="1050" dirty="0">
                <a:solidFill>
                  <a:prstClr val="black"/>
                </a:solidFill>
                <a:latin typeface="Trebuchet MS" panose="020B0603020202020204"/>
                <a:ea typeface="+mn-ea"/>
              </a:rPr>
              <a:t>1 module</a:t>
            </a:r>
          </a:p>
        </p:txBody>
      </p:sp>
    </p:spTree>
    <p:extLst>
      <p:ext uri="{BB962C8B-B14F-4D97-AF65-F5344CB8AC3E}">
        <p14:creationId xmlns:p14="http://schemas.microsoft.com/office/powerpoint/2010/main" val="25781321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05DCD6-18CC-420B-A799-62755EE659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02416"/>
            <a:ext cx="5545832" cy="548175"/>
          </a:xfrm>
        </p:spPr>
        <p:txBody>
          <a:bodyPr/>
          <a:lstStyle/>
          <a:p>
            <a:r>
              <a:rPr lang="en-GB" sz="3600" dirty="0"/>
              <a:t>Discharge characteristics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FF15D82-53E9-4325-BFD6-F6DDE1BDA6C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6" t="6052" r="5618" b="-1990"/>
          <a:stretch/>
        </p:blipFill>
        <p:spPr>
          <a:xfrm>
            <a:off x="1487488" y="3855855"/>
            <a:ext cx="3493629" cy="2787319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22CAC61-8BD2-4A1E-BCDB-09B9FB7841D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6" t="4062" r="5618"/>
          <a:stretch/>
        </p:blipFill>
        <p:spPr>
          <a:xfrm>
            <a:off x="6384032" y="3855854"/>
            <a:ext cx="3493629" cy="2787319"/>
          </a:xfrm>
          <a:prstGeom prst="rect">
            <a:avLst/>
          </a:prstGeom>
        </p:spPr>
      </p:pic>
      <p:pic>
        <p:nvPicPr>
          <p:cNvPr id="12" name="picture">
            <a:extLst>
              <a:ext uri="{FF2B5EF4-FFF2-40B4-BE49-F238E27FC236}">
                <a16:creationId xmlns:a16="http://schemas.microsoft.com/office/drawing/2014/main" id="{C291E65A-C898-45F1-8E97-20F7FC157A76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8741" y="1041596"/>
            <a:ext cx="3729974" cy="2787319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DCA99878-0038-4581-8E23-691780E8AEF8}"/>
              </a:ext>
            </a:extLst>
          </p:cNvPr>
          <p:cNvSpPr txBox="1">
            <a:spLocks/>
          </p:cNvSpPr>
          <p:nvPr/>
        </p:nvSpPr>
        <p:spPr bwMode="auto">
          <a:xfrm>
            <a:off x="1055440" y="1978672"/>
            <a:ext cx="4896544" cy="1637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92500" lnSpcReduction="20000"/>
          </a:bodyPr>
          <a:lstStyle>
            <a:lvl1pPr marL="342900" indent="-342900" algn="l" rtl="0" eaLnBrk="0" fontAlgn="base" hangingPunct="0">
              <a:spcBef>
                <a:spcPct val="30000"/>
              </a:spcBef>
              <a:spcAft>
                <a:spcPct val="0"/>
              </a:spcAft>
              <a:buChar char="•"/>
              <a:defRPr sz="3200">
                <a:solidFill>
                  <a:srgbClr val="2A196F"/>
                </a:solidFill>
                <a:latin typeface="+mn-lt"/>
                <a:ea typeface="MS PGothic" pitchFamily="34" charset="-128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30000"/>
              </a:spcBef>
              <a:spcAft>
                <a:spcPct val="0"/>
              </a:spcAft>
              <a:buFont typeface="TUOS Stephenson" panose="02070503080000020004" pitchFamily="18" charset="0"/>
              <a:buChar char="•"/>
              <a:defRPr sz="2800">
                <a:solidFill>
                  <a:srgbClr val="2A196F"/>
                </a:solidFill>
                <a:latin typeface="+mn-lt"/>
                <a:ea typeface="MS PGothic" pitchFamily="34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2A196F"/>
                </a:solidFill>
                <a:latin typeface="+mn-lt"/>
                <a:ea typeface="MS PGothic" pitchFamily="34" charset="-128"/>
              </a:defRPr>
            </a:lvl3pPr>
            <a:lvl4pPr marL="1600200" indent="-22860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Font typeface="TUOS Stephenson" panose="02070503080000020004" pitchFamily="18" charset="0"/>
              <a:defRPr sz="1400">
                <a:solidFill>
                  <a:srgbClr val="2A196F"/>
                </a:solidFill>
                <a:latin typeface="+mn-lt"/>
                <a:ea typeface="MS PGothic" pitchFamily="34" charset="-128"/>
              </a:defRPr>
            </a:lvl4pPr>
            <a:lvl5pPr marL="2057400" indent="-228600" algn="l" rtl="0" eaLnBrk="0" fontAlgn="base" hangingPunct="0">
              <a:lnSpc>
                <a:spcPct val="140000"/>
              </a:lnSpc>
              <a:spcBef>
                <a:spcPct val="20000"/>
              </a:spcBef>
              <a:spcAft>
                <a:spcPct val="0"/>
              </a:spcAft>
              <a:buFont typeface="TUOS Stephenson" panose="02070503080000020004" pitchFamily="18" charset="0"/>
              <a:buChar char="•"/>
              <a:defRPr sz="900">
                <a:solidFill>
                  <a:srgbClr val="2A196F"/>
                </a:solidFill>
                <a:latin typeface="+mn-lt"/>
                <a:ea typeface="MS PGothic" pitchFamily="34" charset="-128"/>
              </a:defRPr>
            </a:lvl5pPr>
            <a:lvl6pPr marL="2514600" indent="-228600" algn="l" rtl="0" eaLnBrk="1" fontAlgn="base" hangingPunct="1">
              <a:lnSpc>
                <a:spcPct val="140000"/>
              </a:lnSpc>
              <a:spcBef>
                <a:spcPct val="20000"/>
              </a:spcBef>
              <a:spcAft>
                <a:spcPct val="0"/>
              </a:spcAft>
              <a:buFont typeface="TUOS Stephenson" pitchFamily="-128" charset="0"/>
              <a:buChar char="•"/>
              <a:defRPr sz="900">
                <a:solidFill>
                  <a:srgbClr val="2A196F"/>
                </a:solidFill>
                <a:latin typeface="+mn-lt"/>
              </a:defRPr>
            </a:lvl6pPr>
            <a:lvl7pPr marL="2971800" indent="-228600" algn="l" rtl="0" eaLnBrk="1" fontAlgn="base" hangingPunct="1">
              <a:lnSpc>
                <a:spcPct val="140000"/>
              </a:lnSpc>
              <a:spcBef>
                <a:spcPct val="20000"/>
              </a:spcBef>
              <a:spcAft>
                <a:spcPct val="0"/>
              </a:spcAft>
              <a:buFont typeface="TUOS Stephenson" pitchFamily="-128" charset="0"/>
              <a:buChar char="•"/>
              <a:defRPr sz="900">
                <a:solidFill>
                  <a:srgbClr val="2A196F"/>
                </a:solidFill>
                <a:latin typeface="+mn-lt"/>
              </a:defRPr>
            </a:lvl7pPr>
            <a:lvl8pPr marL="3429000" indent="-228600" algn="l" rtl="0" eaLnBrk="1" fontAlgn="base" hangingPunct="1">
              <a:lnSpc>
                <a:spcPct val="140000"/>
              </a:lnSpc>
              <a:spcBef>
                <a:spcPct val="20000"/>
              </a:spcBef>
              <a:spcAft>
                <a:spcPct val="0"/>
              </a:spcAft>
              <a:buFont typeface="TUOS Stephenson" pitchFamily="-128" charset="0"/>
              <a:buChar char="•"/>
              <a:defRPr sz="900">
                <a:solidFill>
                  <a:srgbClr val="2A196F"/>
                </a:solidFill>
                <a:latin typeface="+mn-lt"/>
              </a:defRPr>
            </a:lvl8pPr>
            <a:lvl9pPr marL="3886200" indent="-228600" algn="l" rtl="0" eaLnBrk="1" fontAlgn="base" hangingPunct="1">
              <a:lnSpc>
                <a:spcPct val="140000"/>
              </a:lnSpc>
              <a:spcBef>
                <a:spcPct val="20000"/>
              </a:spcBef>
              <a:spcAft>
                <a:spcPct val="0"/>
              </a:spcAft>
              <a:buFont typeface="TUOS Stephenson" pitchFamily="-128" charset="0"/>
              <a:buChar char="•"/>
              <a:defRPr sz="900">
                <a:solidFill>
                  <a:srgbClr val="2A196F"/>
                </a:solidFill>
                <a:latin typeface="+mn-lt"/>
              </a:defRPr>
            </a:lvl9pPr>
          </a:lstStyle>
          <a:p>
            <a:r>
              <a:rPr lang="en-GB" sz="2000" dirty="0"/>
              <a:t>Capacity (and energy stored) is dependent on C-rate</a:t>
            </a:r>
          </a:p>
          <a:p>
            <a:r>
              <a:rPr lang="en-GB" sz="2000" dirty="0"/>
              <a:t>Battery degrades after cycling</a:t>
            </a:r>
          </a:p>
          <a:p>
            <a:r>
              <a:rPr lang="en-GB" sz="2000" dirty="0"/>
              <a:t>Discharge at 0.1C (bottom left)</a:t>
            </a:r>
          </a:p>
          <a:p>
            <a:r>
              <a:rPr lang="en-GB" sz="2000" dirty="0"/>
              <a:t>6 charge cycles (bottom right)</a:t>
            </a:r>
          </a:p>
          <a:p>
            <a:endParaRPr lang="en-GB" sz="2000" dirty="0"/>
          </a:p>
          <a:p>
            <a:endParaRPr lang="en-GB" sz="2000" dirty="0"/>
          </a:p>
          <a:p>
            <a:endParaRPr lang="en-GB" sz="2000" kern="0" dirty="0"/>
          </a:p>
          <a:p>
            <a:endParaRPr lang="en-GB" sz="2000" kern="0" dirty="0"/>
          </a:p>
        </p:txBody>
      </p:sp>
    </p:spTree>
    <p:extLst>
      <p:ext uri="{BB962C8B-B14F-4D97-AF65-F5344CB8AC3E}">
        <p14:creationId xmlns:p14="http://schemas.microsoft.com/office/powerpoint/2010/main" val="2390155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1FABFD-17E8-4203-8E49-CBA76858AD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/>
              <a:t>Discharge characteristics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C2E6B2-FF02-4815-8D13-02D610C8D6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60847"/>
            <a:ext cx="5637245" cy="4116115"/>
          </a:xfrm>
        </p:spPr>
        <p:txBody>
          <a:bodyPr/>
          <a:lstStyle/>
          <a:p>
            <a:r>
              <a:rPr lang="en-GB" sz="2000" dirty="0"/>
              <a:t>Discharge curve shape is dependent on cathode material</a:t>
            </a:r>
          </a:p>
          <a:p>
            <a:r>
              <a:rPr lang="en-GB" sz="2000" dirty="0"/>
              <a:t>Spinel and olivine</a:t>
            </a:r>
          </a:p>
          <a:p>
            <a:pPr lvl="1"/>
            <a:r>
              <a:rPr lang="en-GB" sz="1800" dirty="0"/>
              <a:t>Have robust structure</a:t>
            </a:r>
          </a:p>
          <a:p>
            <a:pPr lvl="1"/>
            <a:r>
              <a:rPr lang="en-GB" sz="1800" dirty="0"/>
              <a:t>Do not distort when intercalating</a:t>
            </a:r>
          </a:p>
          <a:p>
            <a:r>
              <a:rPr lang="en-GB" sz="2000" dirty="0"/>
              <a:t>Layered structures</a:t>
            </a:r>
          </a:p>
          <a:p>
            <a:pPr lvl="1"/>
            <a:r>
              <a:rPr lang="en-GB" sz="1800" dirty="0"/>
              <a:t>Distort during intercalation</a:t>
            </a:r>
          </a:p>
          <a:p>
            <a:pPr lvl="1"/>
            <a:r>
              <a:rPr lang="en-GB" sz="1800" dirty="0"/>
              <a:t>Energy is lost when lithium forces into structure</a:t>
            </a:r>
          </a:p>
          <a:p>
            <a:pPr lvl="1"/>
            <a:r>
              <a:rPr lang="en-GB" sz="1800" dirty="0"/>
              <a:t>Sloping voltage profile</a:t>
            </a:r>
          </a:p>
          <a:p>
            <a:pPr marL="0" indent="0">
              <a:buNone/>
            </a:pPr>
            <a:endParaRPr lang="en-GB" sz="2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0EC54E2-C498-4851-A80E-9A50B5FAEE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97196" y="2205151"/>
            <a:ext cx="4735828" cy="359228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0FB1E0C-A592-41BC-93F0-851529482A52}"/>
              </a:ext>
            </a:extLst>
          </p:cNvPr>
          <p:cNvSpPr/>
          <p:nvPr/>
        </p:nvSpPr>
        <p:spPr>
          <a:xfrm>
            <a:off x="1034642" y="6169709"/>
            <a:ext cx="506135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200" dirty="0">
                <a:solidFill>
                  <a:srgbClr val="000000"/>
                </a:solidFill>
              </a:rPr>
              <a:t>Liu, C., Neale, Z.G., Cao, G., 2016. Mater. Today.</a:t>
            </a:r>
          </a:p>
        </p:txBody>
      </p:sp>
    </p:spTree>
    <p:extLst>
      <p:ext uri="{BB962C8B-B14F-4D97-AF65-F5344CB8AC3E}">
        <p14:creationId xmlns:p14="http://schemas.microsoft.com/office/powerpoint/2010/main" val="397275214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FFF69E-6B12-4AAB-9564-16B7AFED55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140968"/>
            <a:ext cx="10972800" cy="762000"/>
          </a:xfrm>
        </p:spPr>
        <p:txBody>
          <a:bodyPr/>
          <a:lstStyle/>
          <a:p>
            <a:pPr algn="ctr"/>
            <a:r>
              <a:rPr lang="en-GB" dirty="0"/>
              <a:t>Part 4 – Silicon anodes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CAE1C8-7EFB-44A1-8002-FBF8B6F731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2E28BBE-4E92-4B2E-9C6F-C30F1CA4714D}" type="datetime1">
              <a:rPr lang="en-GB" altLang="en-US" smtClean="0"/>
              <a:pPr>
                <a:defRPr/>
              </a:pPr>
              <a:t>16/09/2021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BCDDF6-A41A-4987-8551-BBB1137818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altLang="en-US"/>
              <a:t>© The University of Sheffield</a:t>
            </a:r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B52601-9B52-472E-AE85-631DA1574C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30EF6-6C13-413D-A541-8FA2732E8850}" type="slidenum">
              <a:rPr lang="en-GB" altLang="en-US" smtClean="0"/>
              <a:pPr/>
              <a:t>29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1296225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648F12-0627-4AB8-AE65-9DBCBB9FB4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0084" y="3212976"/>
            <a:ext cx="10971832" cy="762000"/>
          </a:xfrm>
        </p:spPr>
        <p:txBody>
          <a:bodyPr/>
          <a:lstStyle/>
          <a:p>
            <a:pPr algn="ctr"/>
            <a:r>
              <a:rPr lang="en-GB" dirty="0"/>
              <a:t>Part 1 – Terminology and calculations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F8FE3F-A9EA-44F2-A2BF-F518B30761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2E28BBE-4E92-4B2E-9C6F-C30F1CA4714D}" type="datetime1">
              <a:rPr lang="en-GB" altLang="en-US" smtClean="0"/>
              <a:pPr>
                <a:defRPr/>
              </a:pPr>
              <a:t>16/09/2021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6E2CE0-59C1-478F-948B-BB8E487D5C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altLang="en-US"/>
              <a:t>© The University of Sheffield</a:t>
            </a:r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164AE0-1EF5-4F0A-B1C6-9B28A5BB7A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30EF6-6C13-413D-A541-8FA2732E8850}" type="slidenum">
              <a:rPr lang="en-GB" altLang="en-US" smtClean="0"/>
              <a:pPr/>
              <a:t>3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90948012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DCC2B-FE70-4250-BD6B-A5CB652ABF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Anode materials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AA7945-8352-4BDF-9CED-DAAA6BE03F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0E6A2E-C5A7-45EB-9994-28A897B536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2E28BBE-4E92-4B2E-9C6F-C30F1CA4714D}" type="datetime1">
              <a:rPr lang="en-GB" altLang="en-US" smtClean="0"/>
              <a:pPr>
                <a:defRPr/>
              </a:pPr>
              <a:t>16/09/2021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0439DC-969C-48F9-AE8F-53058CD350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altLang="en-US"/>
              <a:t>© The University of Sheffield</a:t>
            </a:r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B4213E-9678-4885-BD9C-30E67226DA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30EF6-6C13-413D-A541-8FA2732E8850}" type="slidenum">
              <a:rPr lang="en-GB" altLang="en-US" smtClean="0"/>
              <a:pPr/>
              <a:t>30</a:t>
            </a:fld>
            <a:endParaRPr lang="en-GB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1193CD6-5493-4DFD-AFD6-49AAB4571087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049" y="2388393"/>
            <a:ext cx="4957911" cy="328392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DA1F574-1565-41C4-B040-3DF3BDD80499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6" t="4745" r="1394" b="2034"/>
          <a:stretch/>
        </p:blipFill>
        <p:spPr bwMode="auto">
          <a:xfrm>
            <a:off x="6107186" y="2410395"/>
            <a:ext cx="5462905" cy="314261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46433445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2DA0D0-8E75-4400-B05D-9BDDB9A768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2800" y="1371600"/>
            <a:ext cx="11187856" cy="876026"/>
          </a:xfrm>
        </p:spPr>
        <p:txBody>
          <a:bodyPr/>
          <a:lstStyle/>
          <a:p>
            <a:r>
              <a:rPr lang="en-GB" dirty="0"/>
              <a:t>Calculating theoretical specific capacity (</a:t>
            </a:r>
            <a:r>
              <a:rPr lang="en-GB" dirty="0" err="1"/>
              <a:t>mAh</a:t>
            </a:r>
            <a:r>
              <a:rPr lang="en-GB" dirty="0"/>
              <a:t>/g)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A3D8DA-8198-4C02-890B-E2172D7799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2E28BBE-4E92-4B2E-9C6F-C30F1CA4714D}" type="datetime1">
              <a:rPr lang="en-GB" altLang="en-US" smtClean="0"/>
              <a:pPr>
                <a:defRPr/>
              </a:pPr>
              <a:t>16/09/2021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5F3A95-2F38-48F1-89A8-B6A62C003F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altLang="en-US"/>
              <a:t>© The University of Sheffield</a:t>
            </a:r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05172E-EA62-4D07-8CC2-DB1AAFA213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30EF6-6C13-413D-A541-8FA2732E8850}" type="slidenum">
              <a:rPr lang="en-GB" altLang="en-US" smtClean="0"/>
              <a:pPr/>
              <a:t>31</a:t>
            </a:fld>
            <a:endParaRPr lang="en-GB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34B83D94-06E3-4799-9D4F-C7D7F2DB0AE5}"/>
                  </a:ext>
                </a:extLst>
              </p:cNvPr>
              <p:cNvSpPr txBox="1"/>
              <p:nvPr/>
            </p:nvSpPr>
            <p:spPr>
              <a:xfrm>
                <a:off x="3863752" y="2264143"/>
                <a:ext cx="4464496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GB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15</m:t>
                          </m:r>
                          <m:r>
                            <a:rPr lang="en-GB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𝐿𝑖</m:t>
                          </m:r>
                        </m:e>
                        <m:sup>
                          <m:r>
                            <a:rPr lang="en-GB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r>
                        <a:rPr lang="en-GB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GB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4</m:t>
                      </m:r>
                      <m:r>
                        <m:rPr>
                          <m:sty m:val="p"/>
                        </m:rPr>
                        <a:rPr lang="en-GB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Si</m:t>
                      </m:r>
                      <m:r>
                        <a:rPr lang="en-GB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GB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GB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lang="en-GB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→</m:t>
                      </m:r>
                      <m:sSub>
                        <m:sSubPr>
                          <m:ctrlPr>
                            <a:rPr lang="en-GB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𝐿𝑖</m:t>
                          </m:r>
                        </m:e>
                        <m:sub>
                          <m:r>
                            <a:rPr lang="en-GB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15</m:t>
                          </m:r>
                        </m:sub>
                      </m:sSub>
                      <m:sSub>
                        <m:sSubPr>
                          <m:ctrlPr>
                            <a:rPr lang="en-GB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𝑆𝑖</m:t>
                          </m:r>
                        </m:e>
                        <m:sub>
                          <m:r>
                            <a:rPr lang="en-GB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en-GB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34B83D94-06E3-4799-9D4F-C7D7F2DB0AE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63752" y="2264143"/>
                <a:ext cx="4464496" cy="461665"/>
              </a:xfrm>
              <a:prstGeom prst="rect">
                <a:avLst/>
              </a:prstGeom>
              <a:blipFill>
                <a:blip r:embed="rId2"/>
                <a:stretch>
                  <a:fillRect b="-131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Content Placeholder 8">
                <a:extLst>
                  <a:ext uri="{FF2B5EF4-FFF2-40B4-BE49-F238E27FC236}">
                    <a16:creationId xmlns:a16="http://schemas.microsoft.com/office/drawing/2014/main" id="{5E95556F-24A2-43A4-8974-F321AEC4BE7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855899" y="4178113"/>
                <a:ext cx="5036113" cy="1925762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en-GB" sz="2400" dirty="0">
                    <a:solidFill>
                      <a:srgbClr val="000000"/>
                    </a:solidFill>
                  </a:rPr>
                  <a:t>z = charge on lithium ion (+1)</a:t>
                </a: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GB" sz="24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GB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𝐿𝑖</m:t>
                        </m:r>
                      </m:sub>
                    </m:sSub>
                  </m:oMath>
                </a14:m>
                <a:r>
                  <a:rPr lang="en-GB" sz="2400" dirty="0">
                    <a:solidFill>
                      <a:srgbClr val="000000"/>
                    </a:solidFill>
                  </a:rPr>
                  <a:t> = number of lithium ions</a:t>
                </a: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GB" sz="24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GB" sz="2400" i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GB" sz="2400" dirty="0">
                    <a:solidFill>
                      <a:srgbClr val="000000"/>
                    </a:solidFill>
                  </a:rPr>
                  <a:t> = Avogadro’s constant</a:t>
                </a: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GB" sz="24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b>
                        <m:r>
                          <a:rPr lang="en-GB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</m:oMath>
                </a14:m>
                <a:r>
                  <a:rPr lang="en-GB" sz="2400" dirty="0">
                    <a:solidFill>
                      <a:srgbClr val="000000"/>
                    </a:solidFill>
                  </a:rPr>
                  <a:t> = elementary charge of an electron</a:t>
                </a:r>
              </a:p>
              <a:p>
                <a:endParaRPr lang="en-GB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9" name="Content Placeholder 8">
                <a:extLst>
                  <a:ext uri="{FF2B5EF4-FFF2-40B4-BE49-F238E27FC236}">
                    <a16:creationId xmlns:a16="http://schemas.microsoft.com/office/drawing/2014/main" id="{5E95556F-24A2-43A4-8974-F321AEC4BE7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855899" y="4178113"/>
                <a:ext cx="5036113" cy="1925762"/>
              </a:xfrm>
              <a:blipFill>
                <a:blip r:embed="rId3"/>
                <a:stretch>
                  <a:fillRect l="-1814" t="-2532" b="-506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A64FDF7C-BE5A-4D8A-9CCA-576867532CC1}"/>
                  </a:ext>
                </a:extLst>
              </p:cNvPr>
              <p:cNvSpPr txBox="1"/>
              <p:nvPr/>
            </p:nvSpPr>
            <p:spPr>
              <a:xfrm>
                <a:off x="920142" y="3021236"/>
                <a:ext cx="4824536" cy="8572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GB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N</m:t>
                      </m:r>
                      <m:r>
                        <m:rPr>
                          <m:sty m:val="p"/>
                        </m:rPr>
                        <a:rPr lang="en-GB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umber</m:t>
                      </m:r>
                      <m:r>
                        <a:rPr lang="en-GB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GB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of</m:t>
                      </m:r>
                      <m:r>
                        <a:rPr lang="en-GB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en-GB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𝐿𝑖</m:t>
                          </m:r>
                        </m:e>
                        <m:sup>
                          <m:r>
                            <a:rPr lang="en-GB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r>
                        <a:rPr lang="en-GB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𝑀𝑎𝑠𝑠</m:t>
                          </m:r>
                          <m:r>
                            <a:rPr lang="en-GB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GB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𝑜𝑓</m:t>
                          </m:r>
                          <m:r>
                            <a:rPr lang="en-GB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GB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𝑆𝑖</m:t>
                          </m:r>
                          <m:r>
                            <a:rPr lang="en-GB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∗15</m:t>
                          </m:r>
                        </m:num>
                        <m:den>
                          <m:sSub>
                            <m:sSubPr>
                              <m:ctrlPr>
                                <a:rPr lang="en-GB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e>
                            <m:sub>
                              <m:r>
                                <a:rPr lang="en-GB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sub>
                          </m:sSub>
                          <m:r>
                            <a:rPr lang="en-GB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GB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𝑜𝑓</m:t>
                          </m:r>
                          <m:r>
                            <a:rPr lang="en-GB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GB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𝑆𝑖</m:t>
                          </m:r>
                          <m:r>
                            <a:rPr lang="en-GB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∗4</m:t>
                          </m:r>
                        </m:den>
                      </m:f>
                    </m:oMath>
                  </m:oMathPara>
                </a14:m>
                <a:endParaRPr lang="en-GB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A64FDF7C-BE5A-4D8A-9CCA-576867532C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0142" y="3021236"/>
                <a:ext cx="4824536" cy="85728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83CA7027-28B0-46D3-BF99-2BC7A308D19D}"/>
                  </a:ext>
                </a:extLst>
              </p:cNvPr>
              <p:cNvSpPr txBox="1"/>
              <p:nvPr/>
            </p:nvSpPr>
            <p:spPr>
              <a:xfrm>
                <a:off x="6807362" y="3198167"/>
                <a:ext cx="4464496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GB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T</m:t>
                      </m:r>
                      <m:r>
                        <m:rPr>
                          <m:sty m:val="p"/>
                        </m:rPr>
                        <a:rPr lang="en-GB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otal</m:t>
                      </m:r>
                      <m:r>
                        <a:rPr lang="en-GB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GB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capacity</m:t>
                      </m:r>
                      <m:r>
                        <a:rPr lang="en-GB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𝑧</m:t>
                      </m:r>
                      <m:r>
                        <a:rPr lang="en-GB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∗</m:t>
                      </m:r>
                      <m:sSub>
                        <m:sSubPr>
                          <m:ctrlPr>
                            <a:rPr lang="en-GB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n-GB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𝐿𝑖</m:t>
                          </m:r>
                        </m:sub>
                      </m:sSub>
                      <m:r>
                        <a:rPr lang="en-GB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∗</m:t>
                      </m:r>
                      <m:sSub>
                        <m:sSubPr>
                          <m:ctrlPr>
                            <a:rPr lang="en-GB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GB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GB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∗</m:t>
                      </m:r>
                      <m:sSub>
                        <m:sSubPr>
                          <m:ctrlPr>
                            <a:rPr lang="en-GB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b>
                          <m:r>
                            <a:rPr lang="en-GB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</m:oMath>
                  </m:oMathPara>
                </a14:m>
                <a:endParaRPr lang="en-GB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83CA7027-28B0-46D3-BF99-2BC7A308D1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07362" y="3198167"/>
                <a:ext cx="4464496" cy="461665"/>
              </a:xfrm>
              <a:prstGeom prst="rect">
                <a:avLst/>
              </a:prstGeom>
              <a:blipFill>
                <a:blip r:embed="rId5"/>
                <a:stretch>
                  <a:fillRect b="-1733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Content Placeholder 8">
            <a:extLst>
              <a:ext uri="{FF2B5EF4-FFF2-40B4-BE49-F238E27FC236}">
                <a16:creationId xmlns:a16="http://schemas.microsoft.com/office/drawing/2014/main" id="{0C80D4ED-4A41-4D83-8603-D19CF06892A7}"/>
              </a:ext>
            </a:extLst>
          </p:cNvPr>
          <p:cNvSpPr txBox="1">
            <a:spLocks/>
          </p:cNvSpPr>
          <p:nvPr/>
        </p:nvSpPr>
        <p:spPr bwMode="auto">
          <a:xfrm>
            <a:off x="7536160" y="4132191"/>
            <a:ext cx="3672408" cy="1872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30000"/>
              </a:spcBef>
              <a:spcAft>
                <a:spcPct val="0"/>
              </a:spcAft>
              <a:buChar char="•"/>
              <a:defRPr sz="3200">
                <a:solidFill>
                  <a:srgbClr val="2A196F"/>
                </a:solidFill>
                <a:latin typeface="+mn-lt"/>
                <a:ea typeface="MS PGothic" pitchFamily="34" charset="-128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30000"/>
              </a:spcBef>
              <a:spcAft>
                <a:spcPct val="0"/>
              </a:spcAft>
              <a:buFont typeface="TUOS Stephenson" panose="02070503080000020004" pitchFamily="18" charset="0"/>
              <a:buChar char="•"/>
              <a:defRPr sz="2800">
                <a:solidFill>
                  <a:srgbClr val="2A196F"/>
                </a:solidFill>
                <a:latin typeface="+mn-lt"/>
                <a:ea typeface="MS PGothic" pitchFamily="34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2A196F"/>
                </a:solidFill>
                <a:latin typeface="+mn-lt"/>
                <a:ea typeface="MS PGothic" pitchFamily="34" charset="-128"/>
              </a:defRPr>
            </a:lvl3pPr>
            <a:lvl4pPr marL="1600200" indent="-22860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Font typeface="TUOS Stephenson" panose="02070503080000020004" pitchFamily="18" charset="0"/>
              <a:defRPr sz="1400">
                <a:solidFill>
                  <a:srgbClr val="2A196F"/>
                </a:solidFill>
                <a:latin typeface="+mn-lt"/>
                <a:ea typeface="MS PGothic" pitchFamily="34" charset="-128"/>
              </a:defRPr>
            </a:lvl4pPr>
            <a:lvl5pPr marL="2057400" indent="-228600" algn="l" rtl="0" eaLnBrk="0" fontAlgn="base" hangingPunct="0">
              <a:lnSpc>
                <a:spcPct val="140000"/>
              </a:lnSpc>
              <a:spcBef>
                <a:spcPct val="20000"/>
              </a:spcBef>
              <a:spcAft>
                <a:spcPct val="0"/>
              </a:spcAft>
              <a:buFont typeface="TUOS Stephenson" panose="02070503080000020004" pitchFamily="18" charset="0"/>
              <a:buChar char="•"/>
              <a:defRPr sz="900">
                <a:solidFill>
                  <a:srgbClr val="2A196F"/>
                </a:solidFill>
                <a:latin typeface="+mn-lt"/>
                <a:ea typeface="MS PGothic" pitchFamily="34" charset="-128"/>
              </a:defRPr>
            </a:lvl5pPr>
            <a:lvl6pPr marL="2514600" indent="-228600" algn="l" rtl="0" eaLnBrk="1" fontAlgn="base" hangingPunct="1">
              <a:lnSpc>
                <a:spcPct val="140000"/>
              </a:lnSpc>
              <a:spcBef>
                <a:spcPct val="20000"/>
              </a:spcBef>
              <a:spcAft>
                <a:spcPct val="0"/>
              </a:spcAft>
              <a:buFont typeface="TUOS Stephenson" pitchFamily="-128" charset="0"/>
              <a:buChar char="•"/>
              <a:defRPr sz="900">
                <a:solidFill>
                  <a:srgbClr val="2A196F"/>
                </a:solidFill>
                <a:latin typeface="+mn-lt"/>
              </a:defRPr>
            </a:lvl6pPr>
            <a:lvl7pPr marL="2971800" indent="-228600" algn="l" rtl="0" eaLnBrk="1" fontAlgn="base" hangingPunct="1">
              <a:lnSpc>
                <a:spcPct val="140000"/>
              </a:lnSpc>
              <a:spcBef>
                <a:spcPct val="20000"/>
              </a:spcBef>
              <a:spcAft>
                <a:spcPct val="0"/>
              </a:spcAft>
              <a:buFont typeface="TUOS Stephenson" pitchFamily="-128" charset="0"/>
              <a:buChar char="•"/>
              <a:defRPr sz="900">
                <a:solidFill>
                  <a:srgbClr val="2A196F"/>
                </a:solidFill>
                <a:latin typeface="+mn-lt"/>
              </a:defRPr>
            </a:lvl7pPr>
            <a:lvl8pPr marL="3429000" indent="-228600" algn="l" rtl="0" eaLnBrk="1" fontAlgn="base" hangingPunct="1">
              <a:lnSpc>
                <a:spcPct val="140000"/>
              </a:lnSpc>
              <a:spcBef>
                <a:spcPct val="20000"/>
              </a:spcBef>
              <a:spcAft>
                <a:spcPct val="0"/>
              </a:spcAft>
              <a:buFont typeface="TUOS Stephenson" pitchFamily="-128" charset="0"/>
              <a:buChar char="•"/>
              <a:defRPr sz="900">
                <a:solidFill>
                  <a:srgbClr val="2A196F"/>
                </a:solidFill>
                <a:latin typeface="+mn-lt"/>
              </a:defRPr>
            </a:lvl8pPr>
            <a:lvl9pPr marL="3886200" indent="-228600" algn="l" rtl="0" eaLnBrk="1" fontAlgn="base" hangingPunct="1">
              <a:lnSpc>
                <a:spcPct val="140000"/>
              </a:lnSpc>
              <a:spcBef>
                <a:spcPct val="20000"/>
              </a:spcBef>
              <a:spcAft>
                <a:spcPct val="0"/>
              </a:spcAft>
              <a:buFont typeface="TUOS Stephenson" pitchFamily="-128" charset="0"/>
              <a:buChar char="•"/>
              <a:defRPr sz="900">
                <a:solidFill>
                  <a:srgbClr val="2A196F"/>
                </a:solidFill>
                <a:latin typeface="+mn-lt"/>
              </a:defRPr>
            </a:lvl9pPr>
          </a:lstStyle>
          <a:p>
            <a:pPr marL="0" indent="0">
              <a:buFontTx/>
              <a:buNone/>
            </a:pPr>
            <a:r>
              <a:rPr lang="en-GB" kern="0" dirty="0">
                <a:solidFill>
                  <a:srgbClr val="000000"/>
                </a:solidFill>
              </a:rPr>
              <a:t>Silicon theoretical specific capacity:</a:t>
            </a:r>
          </a:p>
          <a:p>
            <a:pPr marL="0" indent="0">
              <a:buFontTx/>
              <a:buNone/>
            </a:pPr>
            <a:r>
              <a:rPr lang="en-GB" b="1" u="sng" kern="0" dirty="0">
                <a:solidFill>
                  <a:srgbClr val="000000"/>
                </a:solidFill>
              </a:rPr>
              <a:t>3571 </a:t>
            </a:r>
            <a:r>
              <a:rPr lang="en-GB" b="1" u="sng" kern="0" dirty="0" err="1">
                <a:solidFill>
                  <a:srgbClr val="000000"/>
                </a:solidFill>
              </a:rPr>
              <a:t>mAh</a:t>
            </a:r>
            <a:r>
              <a:rPr lang="en-GB" b="1" u="sng" kern="0" dirty="0">
                <a:solidFill>
                  <a:srgbClr val="000000"/>
                </a:solidFill>
              </a:rPr>
              <a:t>/g</a:t>
            </a:r>
          </a:p>
        </p:txBody>
      </p:sp>
      <p:sp>
        <p:nvSpPr>
          <p:cNvPr id="12" name="Content Placeholder 8">
            <a:extLst>
              <a:ext uri="{FF2B5EF4-FFF2-40B4-BE49-F238E27FC236}">
                <a16:creationId xmlns:a16="http://schemas.microsoft.com/office/drawing/2014/main" id="{233B12BA-E4B7-447D-A827-5BDFE44A902B}"/>
              </a:ext>
            </a:extLst>
          </p:cNvPr>
          <p:cNvSpPr txBox="1">
            <a:spLocks/>
          </p:cNvSpPr>
          <p:nvPr/>
        </p:nvSpPr>
        <p:spPr bwMode="auto">
          <a:xfrm>
            <a:off x="7536160" y="5996366"/>
            <a:ext cx="2736304" cy="401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30000"/>
              </a:spcBef>
              <a:spcAft>
                <a:spcPct val="0"/>
              </a:spcAft>
              <a:buChar char="•"/>
              <a:defRPr sz="3200">
                <a:solidFill>
                  <a:srgbClr val="2A196F"/>
                </a:solidFill>
                <a:latin typeface="+mn-lt"/>
                <a:ea typeface="MS PGothic" pitchFamily="34" charset="-128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30000"/>
              </a:spcBef>
              <a:spcAft>
                <a:spcPct val="0"/>
              </a:spcAft>
              <a:buFont typeface="TUOS Stephenson" panose="02070503080000020004" pitchFamily="18" charset="0"/>
              <a:buChar char="•"/>
              <a:defRPr sz="2800">
                <a:solidFill>
                  <a:srgbClr val="2A196F"/>
                </a:solidFill>
                <a:latin typeface="+mn-lt"/>
                <a:ea typeface="MS PGothic" pitchFamily="34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2A196F"/>
                </a:solidFill>
                <a:latin typeface="+mn-lt"/>
                <a:ea typeface="MS PGothic" pitchFamily="34" charset="-128"/>
              </a:defRPr>
            </a:lvl3pPr>
            <a:lvl4pPr marL="1600200" indent="-22860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Font typeface="TUOS Stephenson" panose="02070503080000020004" pitchFamily="18" charset="0"/>
              <a:defRPr sz="1400">
                <a:solidFill>
                  <a:srgbClr val="2A196F"/>
                </a:solidFill>
                <a:latin typeface="+mn-lt"/>
                <a:ea typeface="MS PGothic" pitchFamily="34" charset="-128"/>
              </a:defRPr>
            </a:lvl4pPr>
            <a:lvl5pPr marL="2057400" indent="-228600" algn="l" rtl="0" eaLnBrk="0" fontAlgn="base" hangingPunct="0">
              <a:lnSpc>
                <a:spcPct val="140000"/>
              </a:lnSpc>
              <a:spcBef>
                <a:spcPct val="20000"/>
              </a:spcBef>
              <a:spcAft>
                <a:spcPct val="0"/>
              </a:spcAft>
              <a:buFont typeface="TUOS Stephenson" panose="02070503080000020004" pitchFamily="18" charset="0"/>
              <a:buChar char="•"/>
              <a:defRPr sz="900">
                <a:solidFill>
                  <a:srgbClr val="2A196F"/>
                </a:solidFill>
                <a:latin typeface="+mn-lt"/>
                <a:ea typeface="MS PGothic" pitchFamily="34" charset="-128"/>
              </a:defRPr>
            </a:lvl5pPr>
            <a:lvl6pPr marL="2514600" indent="-228600" algn="l" rtl="0" eaLnBrk="1" fontAlgn="base" hangingPunct="1">
              <a:lnSpc>
                <a:spcPct val="140000"/>
              </a:lnSpc>
              <a:spcBef>
                <a:spcPct val="20000"/>
              </a:spcBef>
              <a:spcAft>
                <a:spcPct val="0"/>
              </a:spcAft>
              <a:buFont typeface="TUOS Stephenson" pitchFamily="-128" charset="0"/>
              <a:buChar char="•"/>
              <a:defRPr sz="900">
                <a:solidFill>
                  <a:srgbClr val="2A196F"/>
                </a:solidFill>
                <a:latin typeface="+mn-lt"/>
              </a:defRPr>
            </a:lvl6pPr>
            <a:lvl7pPr marL="2971800" indent="-228600" algn="l" rtl="0" eaLnBrk="1" fontAlgn="base" hangingPunct="1">
              <a:lnSpc>
                <a:spcPct val="140000"/>
              </a:lnSpc>
              <a:spcBef>
                <a:spcPct val="20000"/>
              </a:spcBef>
              <a:spcAft>
                <a:spcPct val="0"/>
              </a:spcAft>
              <a:buFont typeface="TUOS Stephenson" pitchFamily="-128" charset="0"/>
              <a:buChar char="•"/>
              <a:defRPr sz="900">
                <a:solidFill>
                  <a:srgbClr val="2A196F"/>
                </a:solidFill>
                <a:latin typeface="+mn-lt"/>
              </a:defRPr>
            </a:lvl7pPr>
            <a:lvl8pPr marL="3429000" indent="-228600" algn="l" rtl="0" eaLnBrk="1" fontAlgn="base" hangingPunct="1">
              <a:lnSpc>
                <a:spcPct val="140000"/>
              </a:lnSpc>
              <a:spcBef>
                <a:spcPct val="20000"/>
              </a:spcBef>
              <a:spcAft>
                <a:spcPct val="0"/>
              </a:spcAft>
              <a:buFont typeface="TUOS Stephenson" pitchFamily="-128" charset="0"/>
              <a:buChar char="•"/>
              <a:defRPr sz="900">
                <a:solidFill>
                  <a:srgbClr val="2A196F"/>
                </a:solidFill>
                <a:latin typeface="+mn-lt"/>
              </a:defRPr>
            </a:lvl8pPr>
            <a:lvl9pPr marL="3886200" indent="-228600" algn="l" rtl="0" eaLnBrk="1" fontAlgn="base" hangingPunct="1">
              <a:lnSpc>
                <a:spcPct val="140000"/>
              </a:lnSpc>
              <a:spcBef>
                <a:spcPct val="20000"/>
              </a:spcBef>
              <a:spcAft>
                <a:spcPct val="0"/>
              </a:spcAft>
              <a:buFont typeface="TUOS Stephenson" pitchFamily="-128" charset="0"/>
              <a:buChar char="•"/>
              <a:defRPr sz="900">
                <a:solidFill>
                  <a:srgbClr val="2A196F"/>
                </a:solidFill>
                <a:latin typeface="+mn-lt"/>
              </a:defRPr>
            </a:lvl9pPr>
          </a:lstStyle>
          <a:p>
            <a:pPr marL="0" indent="0">
              <a:buFontTx/>
              <a:buNone/>
            </a:pPr>
            <a:r>
              <a:rPr lang="en-GB" sz="2000" i="1" kern="0" dirty="0">
                <a:solidFill>
                  <a:srgbClr val="000000"/>
                </a:solidFill>
              </a:rPr>
              <a:t>Graphite = </a:t>
            </a:r>
            <a:r>
              <a:rPr lang="en-GB" sz="2000" i="1" u="sng" kern="0" dirty="0">
                <a:solidFill>
                  <a:srgbClr val="000000"/>
                </a:solidFill>
              </a:rPr>
              <a:t>371 </a:t>
            </a:r>
            <a:r>
              <a:rPr lang="en-GB" sz="2000" i="1" u="sng" kern="0" dirty="0" err="1">
                <a:solidFill>
                  <a:srgbClr val="000000"/>
                </a:solidFill>
              </a:rPr>
              <a:t>mAh</a:t>
            </a:r>
            <a:r>
              <a:rPr lang="en-GB" sz="2000" i="1" u="sng" kern="0" dirty="0">
                <a:solidFill>
                  <a:srgbClr val="000000"/>
                </a:solidFill>
              </a:rPr>
              <a:t>/g</a:t>
            </a:r>
            <a:endParaRPr lang="en-GB" sz="2000" b="1" i="1" u="sng" kern="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989963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ACDD17-959B-4B6C-92DC-B3791265BC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Silicon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3D30BD-EE31-4258-BF81-6770959702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87575" y="2362200"/>
            <a:ext cx="3804641" cy="1901908"/>
          </a:xfrm>
        </p:spPr>
        <p:txBody>
          <a:bodyPr/>
          <a:lstStyle/>
          <a:p>
            <a:r>
              <a:rPr lang="en-GB" sz="2800" dirty="0"/>
              <a:t>Very high capacity</a:t>
            </a:r>
          </a:p>
          <a:p>
            <a:r>
              <a:rPr lang="en-GB" sz="2800" dirty="0"/>
              <a:t>Low cyclability</a:t>
            </a:r>
          </a:p>
          <a:p>
            <a:r>
              <a:rPr lang="en-GB" sz="2800" dirty="0"/>
              <a:t>Needs to be porous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4AC9D8-B4C1-4BBD-A866-617506BBE9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2E28BBE-4E92-4B2E-9C6F-C30F1CA4714D}" type="datetime1">
              <a:rPr lang="en-GB" altLang="en-US" smtClean="0"/>
              <a:pPr>
                <a:defRPr/>
              </a:pPr>
              <a:t>16/09/2021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49099D-4797-46DC-9177-0B1405A993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altLang="en-US"/>
              <a:t>© The University of Sheffield</a:t>
            </a:r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3452C3-DC1B-4983-9D3F-CAE5EDCC1B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30EF6-6C13-413D-A541-8FA2732E8850}" type="slidenum">
              <a:rPr lang="en-GB" altLang="en-US" smtClean="0"/>
              <a:pPr/>
              <a:t>32</a:t>
            </a:fld>
            <a:endParaRPr lang="en-GB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704E261-0EC6-4B0E-A76D-50DC59122BF9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7309" y="2133118"/>
            <a:ext cx="2830461" cy="203150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70D7CA5-81E1-4DA0-AB11-E017FAD85E1D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3428119" y="4493032"/>
            <a:ext cx="935355" cy="168973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56C18ED-0E7A-487E-87F5-CCF6E36FA229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4463168" y="4493031"/>
            <a:ext cx="1811020" cy="166751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531E041-2CC4-48CA-AF53-73AA0E90024A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2142050" y="4912131"/>
            <a:ext cx="1199515" cy="98425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929F3C0-E1DF-41E8-85F5-3F74EA607232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7231" y="4493032"/>
            <a:ext cx="3459502" cy="166750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2821083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F48554-2BD1-4D05-8DE7-A8B06FD5D3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Making silicon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DAF4B8-7632-4AF5-BC5C-02404EA94B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Non-porous: Carbothermal reduction</a:t>
            </a:r>
          </a:p>
          <a:p>
            <a:r>
              <a:rPr lang="en-GB" dirty="0"/>
              <a:t>Porous: electrochemical etching of Si wafer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09C3AA-2440-41DF-978D-A262E0C409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2E28BBE-4E92-4B2E-9C6F-C30F1CA4714D}" type="datetime1">
              <a:rPr lang="en-GB" altLang="en-US" smtClean="0"/>
              <a:pPr>
                <a:defRPr/>
              </a:pPr>
              <a:t>16/09/2021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FA2F60-0ACD-4C90-ADD8-2A498F4408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altLang="en-US"/>
              <a:t>© The University of Sheffield</a:t>
            </a:r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4CFF78-42E8-47E7-A0BA-F0DA72BA33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30EF6-6C13-413D-A541-8FA2732E8850}" type="slidenum">
              <a:rPr lang="en-GB" altLang="en-US" smtClean="0"/>
              <a:pPr/>
              <a:t>33</a:t>
            </a:fld>
            <a:endParaRPr lang="en-GB" altLang="en-US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31617C33-3274-48CD-85FC-09EE2CC40EE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266" b="54985"/>
          <a:stretch/>
        </p:blipFill>
        <p:spPr bwMode="auto">
          <a:xfrm>
            <a:off x="7024555" y="3886201"/>
            <a:ext cx="2701063" cy="1901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Graphical abstract: A review of magnesiothermic reduction of silica to porous silicon for lithium-ion battery applications and beyond">
            <a:extLst>
              <a:ext uri="{FF2B5EF4-FFF2-40B4-BE49-F238E27FC236}">
                <a16:creationId xmlns:a16="http://schemas.microsoft.com/office/drawing/2014/main" id="{D1141B3C-1930-48E7-8499-B69245A00F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7609" y="4061292"/>
            <a:ext cx="3909405" cy="1551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AB3F3F9-134B-41D7-AB44-B5E5D3A86CFF}"/>
              </a:ext>
            </a:extLst>
          </p:cNvPr>
          <p:cNvSpPr txBox="1"/>
          <p:nvPr/>
        </p:nvSpPr>
        <p:spPr>
          <a:xfrm>
            <a:off x="2196622" y="6127906"/>
            <a:ext cx="7211747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4F4671"/>
                </a:solidFill>
              </a:rPr>
              <a:t>(1) J. Entwistle, A. Rennie and S. Patwardhan, J. Mater. Chem. A, 2018.</a:t>
            </a:r>
          </a:p>
          <a:p>
            <a:r>
              <a:rPr lang="en-US" sz="1200" dirty="0">
                <a:solidFill>
                  <a:srgbClr val="4F4671"/>
                </a:solidFill>
              </a:rPr>
              <a:t>(2) </a:t>
            </a:r>
            <a:r>
              <a:rPr lang="en-US" sz="1200" dirty="0" err="1">
                <a:solidFill>
                  <a:srgbClr val="4F4671"/>
                </a:solidFill>
              </a:rPr>
              <a:t>Karbassian</a:t>
            </a:r>
            <a:r>
              <a:rPr lang="en-US" sz="1200" dirty="0">
                <a:solidFill>
                  <a:srgbClr val="4F4671"/>
                </a:solidFill>
              </a:rPr>
              <a:t>, F. Porous Silicon. In Porosity - Process, Technologies and Applications; 2018.</a:t>
            </a:r>
          </a:p>
          <a:p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83280233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6AC24E-168B-439D-8DA3-9CCCD755B1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3600" y="1371600"/>
            <a:ext cx="8305800" cy="762000"/>
          </a:xfrm>
        </p:spPr>
        <p:txBody>
          <a:bodyPr/>
          <a:lstStyle/>
          <a:p>
            <a:r>
              <a:rPr lang="en-GB" dirty="0" err="1"/>
              <a:t>Magnesiothermic</a:t>
            </a:r>
            <a:r>
              <a:rPr lang="en-GB" dirty="0"/>
              <a:t> reduction (</a:t>
            </a:r>
            <a:r>
              <a:rPr lang="en-GB" dirty="0" err="1"/>
              <a:t>MgTR</a:t>
            </a:r>
            <a:r>
              <a:rPr lang="en-GB" dirty="0"/>
              <a:t>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CEE220-CB21-4C5C-B91E-11CFF1580F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2E28BBE-4E92-4B2E-9C6F-C30F1CA4714D}" type="datetime1">
              <a:rPr lang="en-GB" altLang="en-US" smtClean="0"/>
              <a:pPr>
                <a:defRPr/>
              </a:pPr>
              <a:t>16/09/2021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0A0193-7A46-47BE-A358-2D09A60C49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altLang="en-US"/>
              <a:t>© The University of Sheffield</a:t>
            </a:r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0F70A5-E045-4665-AB6F-6B17CDDDE5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30EF6-6C13-413D-A541-8FA2732E8850}" type="slidenum">
              <a:rPr lang="en-GB" altLang="en-US" smtClean="0"/>
              <a:pPr/>
              <a:t>34</a:t>
            </a:fld>
            <a:endParaRPr lang="en-GB" alt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D833A90-AB7E-45D9-86A9-A792162C9D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3836" y="2061894"/>
            <a:ext cx="7986620" cy="4031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34991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F5B16F-3887-4E54-B637-B3C4707AB2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Magnesiothermic</a:t>
            </a:r>
            <a:r>
              <a:rPr lang="en-GB" dirty="0"/>
              <a:t> reduction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D5411254-537B-4A6F-AFEA-95AAC1FDF90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26" r="28751" b="11287"/>
          <a:stretch/>
        </p:blipFill>
        <p:spPr>
          <a:xfrm>
            <a:off x="2799945" y="4867619"/>
            <a:ext cx="1807814" cy="1552288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92CE72-0DA9-4557-96EB-2EA5BCD015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2E28BBE-4E92-4B2E-9C6F-C30F1CA4714D}" type="datetime1">
              <a:rPr lang="en-GB" altLang="en-US" smtClean="0"/>
              <a:pPr>
                <a:defRPr/>
              </a:pPr>
              <a:t>16/09/2021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2FC306-30E1-45A1-BA95-C277EA40EE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altLang="en-US"/>
              <a:t>© The University of Sheffield</a:t>
            </a:r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C07A87-89BB-4A07-8CC3-758F9752C1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30EF6-6C13-413D-A541-8FA2732E8850}" type="slidenum">
              <a:rPr lang="en-GB" altLang="en-US" smtClean="0"/>
              <a:pPr/>
              <a:t>35</a:t>
            </a:fld>
            <a:endParaRPr lang="en-GB" altLang="en-US"/>
          </a:p>
        </p:txBody>
      </p:sp>
      <p:pic>
        <p:nvPicPr>
          <p:cNvPr id="10" name="Picture 9" descr="A picture containing steel, stainless&#10;&#10;Description automatically generated">
            <a:extLst>
              <a:ext uri="{FF2B5EF4-FFF2-40B4-BE49-F238E27FC236}">
                <a16:creationId xmlns:a16="http://schemas.microsoft.com/office/drawing/2014/main" id="{1E90151B-1D0B-4A61-AFCC-BCEC4027A0D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01" r="32372"/>
          <a:stretch/>
        </p:blipFill>
        <p:spPr>
          <a:xfrm rot="5400000">
            <a:off x="6225203" y="2049378"/>
            <a:ext cx="1378056" cy="2795621"/>
          </a:xfrm>
          <a:prstGeom prst="rect">
            <a:avLst/>
          </a:prstGeom>
        </p:spPr>
      </p:pic>
      <p:pic>
        <p:nvPicPr>
          <p:cNvPr id="12" name="Picture 11" descr="A picture containing green&#10;&#10;Description automatically generated">
            <a:extLst>
              <a:ext uri="{FF2B5EF4-FFF2-40B4-BE49-F238E27FC236}">
                <a16:creationId xmlns:a16="http://schemas.microsoft.com/office/drawing/2014/main" id="{4B320383-8251-47C7-804F-6CE2BDE5495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6" t="37999" r="50000" b="19221"/>
          <a:stretch/>
        </p:blipFill>
        <p:spPr>
          <a:xfrm>
            <a:off x="6500774" y="5074461"/>
            <a:ext cx="2795626" cy="1190734"/>
          </a:xfrm>
          <a:prstGeom prst="rect">
            <a:avLst/>
          </a:prstGeom>
        </p:spPr>
      </p:pic>
      <p:pic>
        <p:nvPicPr>
          <p:cNvPr id="18" name="Picture 17" descr="A picture containing toilet, indoor, bathroom, white&#10;&#10;Description automatically generated">
            <a:extLst>
              <a:ext uri="{FF2B5EF4-FFF2-40B4-BE49-F238E27FC236}">
                <a16:creationId xmlns:a16="http://schemas.microsoft.com/office/drawing/2014/main" id="{BF540D2E-2BA3-4C96-8DAB-A8647A7046A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50" r="4445"/>
          <a:stretch/>
        </p:blipFill>
        <p:spPr>
          <a:xfrm rot="5400000">
            <a:off x="2597377" y="2698791"/>
            <a:ext cx="1970953" cy="1374505"/>
          </a:xfrm>
          <a:prstGeom prst="rect">
            <a:avLst/>
          </a:prstGeom>
        </p:spPr>
      </p:pic>
      <p:sp>
        <p:nvSpPr>
          <p:cNvPr id="11" name="Content Placeholder 18">
            <a:extLst>
              <a:ext uri="{FF2B5EF4-FFF2-40B4-BE49-F238E27FC236}">
                <a16:creationId xmlns:a16="http://schemas.microsoft.com/office/drawing/2014/main" id="{FAACAA92-FF7A-4280-BACF-EF939884FF51}"/>
              </a:ext>
            </a:extLst>
          </p:cNvPr>
          <p:cNvSpPr txBox="1">
            <a:spLocks/>
          </p:cNvSpPr>
          <p:nvPr/>
        </p:nvSpPr>
        <p:spPr bwMode="auto">
          <a:xfrm>
            <a:off x="2106289" y="5959647"/>
            <a:ext cx="579674" cy="4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30000"/>
              </a:spcBef>
              <a:spcAft>
                <a:spcPct val="0"/>
              </a:spcAft>
              <a:buChar char="•"/>
              <a:defRPr sz="3200">
                <a:solidFill>
                  <a:srgbClr val="2A196F"/>
                </a:solidFill>
                <a:latin typeface="+mn-lt"/>
                <a:ea typeface="MS PGothic" pitchFamily="34" charset="-128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30000"/>
              </a:spcBef>
              <a:spcAft>
                <a:spcPct val="0"/>
              </a:spcAft>
              <a:buFont typeface="TUOS Stephenson" panose="02070503080000020004" pitchFamily="18" charset="0"/>
              <a:buChar char="•"/>
              <a:defRPr sz="2800">
                <a:solidFill>
                  <a:srgbClr val="2A196F"/>
                </a:solidFill>
                <a:latin typeface="+mn-lt"/>
                <a:ea typeface="MS PGothic" pitchFamily="34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2A196F"/>
                </a:solidFill>
                <a:latin typeface="+mn-lt"/>
                <a:ea typeface="MS PGothic" pitchFamily="34" charset="-128"/>
              </a:defRPr>
            </a:lvl3pPr>
            <a:lvl4pPr marL="1600200" indent="-22860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Font typeface="TUOS Stephenson" panose="02070503080000020004" pitchFamily="18" charset="0"/>
              <a:defRPr sz="1400">
                <a:solidFill>
                  <a:srgbClr val="2A196F"/>
                </a:solidFill>
                <a:latin typeface="+mn-lt"/>
                <a:ea typeface="MS PGothic" pitchFamily="34" charset="-128"/>
              </a:defRPr>
            </a:lvl4pPr>
            <a:lvl5pPr marL="2057400" indent="-228600" algn="l" rtl="0" eaLnBrk="0" fontAlgn="base" hangingPunct="0">
              <a:lnSpc>
                <a:spcPct val="140000"/>
              </a:lnSpc>
              <a:spcBef>
                <a:spcPct val="20000"/>
              </a:spcBef>
              <a:spcAft>
                <a:spcPct val="0"/>
              </a:spcAft>
              <a:buFont typeface="TUOS Stephenson" panose="02070503080000020004" pitchFamily="18" charset="0"/>
              <a:buChar char="•"/>
              <a:defRPr sz="900">
                <a:solidFill>
                  <a:srgbClr val="2A196F"/>
                </a:solidFill>
                <a:latin typeface="+mn-lt"/>
                <a:ea typeface="MS PGothic" pitchFamily="34" charset="-128"/>
              </a:defRPr>
            </a:lvl5pPr>
            <a:lvl6pPr marL="2514600" indent="-228600" algn="l" rtl="0" eaLnBrk="1" fontAlgn="base" hangingPunct="1">
              <a:lnSpc>
                <a:spcPct val="140000"/>
              </a:lnSpc>
              <a:spcBef>
                <a:spcPct val="20000"/>
              </a:spcBef>
              <a:spcAft>
                <a:spcPct val="0"/>
              </a:spcAft>
              <a:buFont typeface="TUOS Stephenson" pitchFamily="-128" charset="0"/>
              <a:buChar char="•"/>
              <a:defRPr sz="900">
                <a:solidFill>
                  <a:srgbClr val="2A196F"/>
                </a:solidFill>
                <a:latin typeface="+mn-lt"/>
              </a:defRPr>
            </a:lvl6pPr>
            <a:lvl7pPr marL="2971800" indent="-228600" algn="l" rtl="0" eaLnBrk="1" fontAlgn="base" hangingPunct="1">
              <a:lnSpc>
                <a:spcPct val="140000"/>
              </a:lnSpc>
              <a:spcBef>
                <a:spcPct val="20000"/>
              </a:spcBef>
              <a:spcAft>
                <a:spcPct val="0"/>
              </a:spcAft>
              <a:buFont typeface="TUOS Stephenson" pitchFamily="-128" charset="0"/>
              <a:buChar char="•"/>
              <a:defRPr sz="900">
                <a:solidFill>
                  <a:srgbClr val="2A196F"/>
                </a:solidFill>
                <a:latin typeface="+mn-lt"/>
              </a:defRPr>
            </a:lvl7pPr>
            <a:lvl8pPr marL="3429000" indent="-228600" algn="l" rtl="0" eaLnBrk="1" fontAlgn="base" hangingPunct="1">
              <a:lnSpc>
                <a:spcPct val="140000"/>
              </a:lnSpc>
              <a:spcBef>
                <a:spcPct val="20000"/>
              </a:spcBef>
              <a:spcAft>
                <a:spcPct val="0"/>
              </a:spcAft>
              <a:buFont typeface="TUOS Stephenson" pitchFamily="-128" charset="0"/>
              <a:buChar char="•"/>
              <a:defRPr sz="900">
                <a:solidFill>
                  <a:srgbClr val="2A196F"/>
                </a:solidFill>
                <a:latin typeface="+mn-lt"/>
              </a:defRPr>
            </a:lvl8pPr>
            <a:lvl9pPr marL="3886200" indent="-228600" algn="l" rtl="0" eaLnBrk="1" fontAlgn="base" hangingPunct="1">
              <a:lnSpc>
                <a:spcPct val="140000"/>
              </a:lnSpc>
              <a:spcBef>
                <a:spcPct val="20000"/>
              </a:spcBef>
              <a:spcAft>
                <a:spcPct val="0"/>
              </a:spcAft>
              <a:buFont typeface="TUOS Stephenson" pitchFamily="-128" charset="0"/>
              <a:buChar char="•"/>
              <a:defRPr sz="900">
                <a:solidFill>
                  <a:srgbClr val="2A196F"/>
                </a:solidFill>
                <a:latin typeface="+mn-lt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GB" sz="1800" kern="0" dirty="0"/>
              <a:t>Mg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926BA5EF-847E-4A7B-BB5B-62999B13FA26}"/>
              </a:ext>
            </a:extLst>
          </p:cNvPr>
          <p:cNvCxnSpPr>
            <a:cxnSpLocks/>
          </p:cNvCxnSpPr>
          <p:nvPr/>
        </p:nvCxnSpPr>
        <p:spPr bwMode="auto">
          <a:xfrm flipV="1">
            <a:off x="2571981" y="5771296"/>
            <a:ext cx="792243" cy="391134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7030A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249F3A6C-AAB6-44B5-8E1A-20CEF75DB982}"/>
              </a:ext>
            </a:extLst>
          </p:cNvPr>
          <p:cNvCxnSpPr>
            <a:cxnSpLocks/>
          </p:cNvCxnSpPr>
          <p:nvPr/>
        </p:nvCxnSpPr>
        <p:spPr bwMode="auto">
          <a:xfrm>
            <a:off x="3895482" y="3628641"/>
            <a:ext cx="0" cy="1865206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7030A0"/>
            </a:solidFill>
            <a:prstDash val="solid"/>
            <a:round/>
            <a:headEnd type="none" w="med" len="med"/>
            <a:tailEnd type="triangle"/>
          </a:ln>
          <a:effectLst/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Content Placeholder 18">
                <a:extLst>
                  <a:ext uri="{FF2B5EF4-FFF2-40B4-BE49-F238E27FC236}">
                    <a16:creationId xmlns:a16="http://schemas.microsoft.com/office/drawing/2014/main" id="{D212B2A7-0F3E-4EB6-BB54-E37E69F3BF94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2968102" y="3260438"/>
                <a:ext cx="1374503" cy="4746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342900" indent="-342900" algn="l" rtl="0" eaLnBrk="0" fontAlgn="base" hangingPunct="0">
                  <a:spcBef>
                    <a:spcPct val="30000"/>
                  </a:spcBef>
                  <a:spcAft>
                    <a:spcPct val="0"/>
                  </a:spcAft>
                  <a:buChar char="•"/>
                  <a:defRPr sz="3200">
                    <a:solidFill>
                      <a:srgbClr val="2A196F"/>
                    </a:solidFill>
                    <a:latin typeface="+mn-lt"/>
                    <a:ea typeface="MS PGothic" pitchFamily="34" charset="-128"/>
                    <a:cs typeface="ＭＳ Ｐゴシック" charset="0"/>
                  </a:defRPr>
                </a:lvl1pPr>
                <a:lvl2pPr marL="742950" indent="-285750" algn="l" rtl="0" eaLnBrk="0" fontAlgn="base" hangingPunct="0">
                  <a:spcBef>
                    <a:spcPct val="30000"/>
                  </a:spcBef>
                  <a:spcAft>
                    <a:spcPct val="0"/>
                  </a:spcAft>
                  <a:buFont typeface="TUOS Stephenson" panose="02070503080000020004" pitchFamily="18" charset="0"/>
                  <a:buChar char="•"/>
                  <a:defRPr sz="2800">
                    <a:solidFill>
                      <a:srgbClr val="2A196F"/>
                    </a:solidFill>
                    <a:latin typeface="+mn-lt"/>
                    <a:ea typeface="MS PGothic" pitchFamily="34" charset="-128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defRPr sz="2400">
                    <a:solidFill>
                      <a:srgbClr val="2A196F"/>
                    </a:solidFill>
                    <a:latin typeface="+mn-lt"/>
                    <a:ea typeface="MS PGothic" pitchFamily="34" charset="-128"/>
                  </a:defRPr>
                </a:lvl3pPr>
                <a:lvl4pPr marL="1600200" indent="-228600" algn="l" rtl="0" eaLnBrk="0" fontAlgn="base" hangingPunct="0">
                  <a:lnSpc>
                    <a:spcPct val="120000"/>
                  </a:lnSpc>
                  <a:spcBef>
                    <a:spcPct val="20000"/>
                  </a:spcBef>
                  <a:spcAft>
                    <a:spcPct val="0"/>
                  </a:spcAft>
                  <a:buFont typeface="TUOS Stephenson" panose="02070503080000020004" pitchFamily="18" charset="0"/>
                  <a:defRPr sz="1400">
                    <a:solidFill>
                      <a:srgbClr val="2A196F"/>
                    </a:solidFill>
                    <a:latin typeface="+mn-lt"/>
                    <a:ea typeface="MS PGothic" pitchFamily="34" charset="-128"/>
                  </a:defRPr>
                </a:lvl4pPr>
                <a:lvl5pPr marL="2057400" indent="-228600" algn="l" rtl="0" eaLnBrk="0" fontAlgn="base" hangingPunct="0">
                  <a:lnSpc>
                    <a:spcPct val="140000"/>
                  </a:lnSpc>
                  <a:spcBef>
                    <a:spcPct val="20000"/>
                  </a:spcBef>
                  <a:spcAft>
                    <a:spcPct val="0"/>
                  </a:spcAft>
                  <a:buFont typeface="TUOS Stephenson" panose="02070503080000020004" pitchFamily="18" charset="0"/>
                  <a:buChar char="•"/>
                  <a:defRPr sz="900">
                    <a:solidFill>
                      <a:srgbClr val="2A196F"/>
                    </a:solidFill>
                    <a:latin typeface="+mn-lt"/>
                    <a:ea typeface="MS PGothic" pitchFamily="34" charset="-128"/>
                  </a:defRPr>
                </a:lvl5pPr>
                <a:lvl6pPr marL="2514600" indent="-228600" algn="l" rtl="0" eaLnBrk="1" fontAlgn="base" hangingPunct="1">
                  <a:lnSpc>
                    <a:spcPct val="140000"/>
                  </a:lnSpc>
                  <a:spcBef>
                    <a:spcPct val="20000"/>
                  </a:spcBef>
                  <a:spcAft>
                    <a:spcPct val="0"/>
                  </a:spcAft>
                  <a:buFont typeface="TUOS Stephenson" pitchFamily="-128" charset="0"/>
                  <a:buChar char="•"/>
                  <a:defRPr sz="900">
                    <a:solidFill>
                      <a:srgbClr val="2A196F"/>
                    </a:solidFill>
                    <a:latin typeface="+mn-lt"/>
                  </a:defRPr>
                </a:lvl6pPr>
                <a:lvl7pPr marL="2971800" indent="-228600" algn="l" rtl="0" eaLnBrk="1" fontAlgn="base" hangingPunct="1">
                  <a:lnSpc>
                    <a:spcPct val="140000"/>
                  </a:lnSpc>
                  <a:spcBef>
                    <a:spcPct val="20000"/>
                  </a:spcBef>
                  <a:spcAft>
                    <a:spcPct val="0"/>
                  </a:spcAft>
                  <a:buFont typeface="TUOS Stephenson" pitchFamily="-128" charset="0"/>
                  <a:buChar char="•"/>
                  <a:defRPr sz="900">
                    <a:solidFill>
                      <a:srgbClr val="2A196F"/>
                    </a:solidFill>
                    <a:latin typeface="+mn-lt"/>
                  </a:defRPr>
                </a:lvl7pPr>
                <a:lvl8pPr marL="3429000" indent="-228600" algn="l" rtl="0" eaLnBrk="1" fontAlgn="base" hangingPunct="1">
                  <a:lnSpc>
                    <a:spcPct val="140000"/>
                  </a:lnSpc>
                  <a:spcBef>
                    <a:spcPct val="20000"/>
                  </a:spcBef>
                  <a:spcAft>
                    <a:spcPct val="0"/>
                  </a:spcAft>
                  <a:buFont typeface="TUOS Stephenson" pitchFamily="-128" charset="0"/>
                  <a:buChar char="•"/>
                  <a:defRPr sz="900">
                    <a:solidFill>
                      <a:srgbClr val="2A196F"/>
                    </a:solidFill>
                    <a:latin typeface="+mn-lt"/>
                  </a:defRPr>
                </a:lvl8pPr>
                <a:lvl9pPr marL="3886200" indent="-228600" algn="l" rtl="0" eaLnBrk="1" fontAlgn="base" hangingPunct="1">
                  <a:lnSpc>
                    <a:spcPct val="140000"/>
                  </a:lnSpc>
                  <a:spcBef>
                    <a:spcPct val="20000"/>
                  </a:spcBef>
                  <a:spcAft>
                    <a:spcPct val="0"/>
                  </a:spcAft>
                  <a:buFont typeface="TUOS Stephenson" pitchFamily="-128" charset="0"/>
                  <a:buChar char="•"/>
                  <a:defRPr sz="900">
                    <a:solidFill>
                      <a:srgbClr val="2A196F"/>
                    </a:solidFill>
                    <a:latin typeface="+mn-lt"/>
                  </a:defRPr>
                </a:lvl9pPr>
              </a:lstStyle>
              <a:p>
                <a:pPr marL="0" indent="0">
                  <a:spcBef>
                    <a:spcPts val="0"/>
                  </a:spcBef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GB" sz="1800" kern="0">
                          <a:latin typeface="Cambria Math" panose="02040503050406030204" pitchFamily="18" charset="0"/>
                        </a:rPr>
                        <m:t>Si</m:t>
                      </m:r>
                      <m:sSub>
                        <m:sSubPr>
                          <m:ctrlPr>
                            <a:rPr lang="en-GB" sz="1800" i="1" ker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GB" sz="1800" kern="0">
                              <a:latin typeface="Cambria Math" panose="02040503050406030204" pitchFamily="18" charset="0"/>
                            </a:rPr>
                            <m:t>O</m:t>
                          </m:r>
                        </m:e>
                        <m:sub>
                          <m:r>
                            <a:rPr lang="en-GB" sz="1800" ker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GB" sz="1800" kern="0">
                          <a:latin typeface="Cambria Math" panose="02040503050406030204" pitchFamily="18" charset="0"/>
                        </a:rPr>
                        <m:t>, </m:t>
                      </m:r>
                      <m:r>
                        <m:rPr>
                          <m:sty m:val="p"/>
                        </m:rPr>
                        <a:rPr lang="en-GB" sz="1800" kern="0">
                          <a:latin typeface="Cambria Math" panose="02040503050406030204" pitchFamily="18" charset="0"/>
                        </a:rPr>
                        <m:t>dried</m:t>
                      </m:r>
                    </m:oMath>
                  </m:oMathPara>
                </a14:m>
                <a:endParaRPr lang="en-GB" sz="1800" kern="0" dirty="0"/>
              </a:p>
            </p:txBody>
          </p:sp>
        </mc:Choice>
        <mc:Fallback xmlns="">
          <p:sp>
            <p:nvSpPr>
              <p:cNvPr id="28" name="Content Placeholder 18">
                <a:extLst>
                  <a:ext uri="{FF2B5EF4-FFF2-40B4-BE49-F238E27FC236}">
                    <a16:creationId xmlns:a16="http://schemas.microsoft.com/office/drawing/2014/main" id="{D212B2A7-0F3E-4EB6-BB54-E37E69F3BF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968102" y="3260438"/>
                <a:ext cx="1374503" cy="47467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17B91417-C3B1-40B8-BDED-DE469AF1818B}"/>
              </a:ext>
            </a:extLst>
          </p:cNvPr>
          <p:cNvCxnSpPr>
            <a:cxnSpLocks/>
          </p:cNvCxnSpPr>
          <p:nvPr/>
        </p:nvCxnSpPr>
        <p:spPr bwMode="auto">
          <a:xfrm>
            <a:off x="4770512" y="5696100"/>
            <a:ext cx="1431776" cy="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7030A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32" name="Content Placeholder 18">
            <a:extLst>
              <a:ext uri="{FF2B5EF4-FFF2-40B4-BE49-F238E27FC236}">
                <a16:creationId xmlns:a16="http://schemas.microsoft.com/office/drawing/2014/main" id="{E9272B5B-D080-47A5-A4FE-2F795D57E4FF}"/>
              </a:ext>
            </a:extLst>
          </p:cNvPr>
          <p:cNvSpPr txBox="1">
            <a:spLocks/>
          </p:cNvSpPr>
          <p:nvPr/>
        </p:nvSpPr>
        <p:spPr bwMode="auto">
          <a:xfrm>
            <a:off x="5201130" y="5254164"/>
            <a:ext cx="702184" cy="44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30000"/>
              </a:spcBef>
              <a:spcAft>
                <a:spcPct val="0"/>
              </a:spcAft>
              <a:buChar char="•"/>
              <a:defRPr sz="3200">
                <a:solidFill>
                  <a:srgbClr val="2A196F"/>
                </a:solidFill>
                <a:latin typeface="+mn-lt"/>
                <a:ea typeface="MS PGothic" pitchFamily="34" charset="-128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30000"/>
              </a:spcBef>
              <a:spcAft>
                <a:spcPct val="0"/>
              </a:spcAft>
              <a:buFont typeface="TUOS Stephenson" panose="02070503080000020004" pitchFamily="18" charset="0"/>
              <a:buChar char="•"/>
              <a:defRPr sz="2800">
                <a:solidFill>
                  <a:srgbClr val="2A196F"/>
                </a:solidFill>
                <a:latin typeface="+mn-lt"/>
                <a:ea typeface="MS PGothic" pitchFamily="34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2A196F"/>
                </a:solidFill>
                <a:latin typeface="+mn-lt"/>
                <a:ea typeface="MS PGothic" pitchFamily="34" charset="-128"/>
              </a:defRPr>
            </a:lvl3pPr>
            <a:lvl4pPr marL="1600200" indent="-22860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Font typeface="TUOS Stephenson" panose="02070503080000020004" pitchFamily="18" charset="0"/>
              <a:defRPr sz="1400">
                <a:solidFill>
                  <a:srgbClr val="2A196F"/>
                </a:solidFill>
                <a:latin typeface="+mn-lt"/>
                <a:ea typeface="MS PGothic" pitchFamily="34" charset="-128"/>
              </a:defRPr>
            </a:lvl4pPr>
            <a:lvl5pPr marL="2057400" indent="-228600" algn="l" rtl="0" eaLnBrk="0" fontAlgn="base" hangingPunct="0">
              <a:lnSpc>
                <a:spcPct val="140000"/>
              </a:lnSpc>
              <a:spcBef>
                <a:spcPct val="20000"/>
              </a:spcBef>
              <a:spcAft>
                <a:spcPct val="0"/>
              </a:spcAft>
              <a:buFont typeface="TUOS Stephenson" panose="02070503080000020004" pitchFamily="18" charset="0"/>
              <a:buChar char="•"/>
              <a:defRPr sz="900">
                <a:solidFill>
                  <a:srgbClr val="2A196F"/>
                </a:solidFill>
                <a:latin typeface="+mn-lt"/>
                <a:ea typeface="MS PGothic" pitchFamily="34" charset="-128"/>
              </a:defRPr>
            </a:lvl5pPr>
            <a:lvl6pPr marL="2514600" indent="-228600" algn="l" rtl="0" eaLnBrk="1" fontAlgn="base" hangingPunct="1">
              <a:lnSpc>
                <a:spcPct val="140000"/>
              </a:lnSpc>
              <a:spcBef>
                <a:spcPct val="20000"/>
              </a:spcBef>
              <a:spcAft>
                <a:spcPct val="0"/>
              </a:spcAft>
              <a:buFont typeface="TUOS Stephenson" pitchFamily="-128" charset="0"/>
              <a:buChar char="•"/>
              <a:defRPr sz="900">
                <a:solidFill>
                  <a:srgbClr val="2A196F"/>
                </a:solidFill>
                <a:latin typeface="+mn-lt"/>
              </a:defRPr>
            </a:lvl6pPr>
            <a:lvl7pPr marL="2971800" indent="-228600" algn="l" rtl="0" eaLnBrk="1" fontAlgn="base" hangingPunct="1">
              <a:lnSpc>
                <a:spcPct val="140000"/>
              </a:lnSpc>
              <a:spcBef>
                <a:spcPct val="20000"/>
              </a:spcBef>
              <a:spcAft>
                <a:spcPct val="0"/>
              </a:spcAft>
              <a:buFont typeface="TUOS Stephenson" pitchFamily="-128" charset="0"/>
              <a:buChar char="•"/>
              <a:defRPr sz="900">
                <a:solidFill>
                  <a:srgbClr val="2A196F"/>
                </a:solidFill>
                <a:latin typeface="+mn-lt"/>
              </a:defRPr>
            </a:lvl7pPr>
            <a:lvl8pPr marL="3429000" indent="-228600" algn="l" rtl="0" eaLnBrk="1" fontAlgn="base" hangingPunct="1">
              <a:lnSpc>
                <a:spcPct val="140000"/>
              </a:lnSpc>
              <a:spcBef>
                <a:spcPct val="20000"/>
              </a:spcBef>
              <a:spcAft>
                <a:spcPct val="0"/>
              </a:spcAft>
              <a:buFont typeface="TUOS Stephenson" pitchFamily="-128" charset="0"/>
              <a:buChar char="•"/>
              <a:defRPr sz="900">
                <a:solidFill>
                  <a:srgbClr val="2A196F"/>
                </a:solidFill>
                <a:latin typeface="+mn-lt"/>
              </a:defRPr>
            </a:lvl8pPr>
            <a:lvl9pPr marL="3886200" indent="-228600" algn="l" rtl="0" eaLnBrk="1" fontAlgn="base" hangingPunct="1">
              <a:lnSpc>
                <a:spcPct val="140000"/>
              </a:lnSpc>
              <a:spcBef>
                <a:spcPct val="20000"/>
              </a:spcBef>
              <a:spcAft>
                <a:spcPct val="0"/>
              </a:spcAft>
              <a:buFont typeface="TUOS Stephenson" pitchFamily="-128" charset="0"/>
              <a:buChar char="•"/>
              <a:defRPr sz="900">
                <a:solidFill>
                  <a:srgbClr val="2A196F"/>
                </a:solidFill>
                <a:latin typeface="+mn-lt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GB" sz="1800" kern="0" dirty="0"/>
              <a:t>Grind</a:t>
            </a:r>
          </a:p>
        </p:txBody>
      </p: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29D64E2B-50A2-473F-B9A8-C522EC6325E8}"/>
              </a:ext>
            </a:extLst>
          </p:cNvPr>
          <p:cNvCxnSpPr>
            <a:cxnSpLocks/>
          </p:cNvCxnSpPr>
          <p:nvPr/>
        </p:nvCxnSpPr>
        <p:spPr bwMode="auto">
          <a:xfrm flipV="1">
            <a:off x="7680176" y="4288726"/>
            <a:ext cx="0" cy="652442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7030A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40" name="Content Placeholder 18">
            <a:extLst>
              <a:ext uri="{FF2B5EF4-FFF2-40B4-BE49-F238E27FC236}">
                <a16:creationId xmlns:a16="http://schemas.microsoft.com/office/drawing/2014/main" id="{135BA87B-B334-4093-957F-294994DA5449}"/>
              </a:ext>
            </a:extLst>
          </p:cNvPr>
          <p:cNvSpPr txBox="1">
            <a:spLocks/>
          </p:cNvSpPr>
          <p:nvPr/>
        </p:nvSpPr>
        <p:spPr bwMode="auto">
          <a:xfrm>
            <a:off x="5263638" y="4412625"/>
            <a:ext cx="2376261" cy="44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30000"/>
              </a:spcBef>
              <a:spcAft>
                <a:spcPct val="0"/>
              </a:spcAft>
              <a:buChar char="•"/>
              <a:defRPr sz="3200">
                <a:solidFill>
                  <a:srgbClr val="2A196F"/>
                </a:solidFill>
                <a:latin typeface="+mn-lt"/>
                <a:ea typeface="MS PGothic" pitchFamily="34" charset="-128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30000"/>
              </a:spcBef>
              <a:spcAft>
                <a:spcPct val="0"/>
              </a:spcAft>
              <a:buFont typeface="TUOS Stephenson" panose="02070503080000020004" pitchFamily="18" charset="0"/>
              <a:buChar char="•"/>
              <a:defRPr sz="2800">
                <a:solidFill>
                  <a:srgbClr val="2A196F"/>
                </a:solidFill>
                <a:latin typeface="+mn-lt"/>
                <a:ea typeface="MS PGothic" pitchFamily="34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2A196F"/>
                </a:solidFill>
                <a:latin typeface="+mn-lt"/>
                <a:ea typeface="MS PGothic" pitchFamily="34" charset="-128"/>
              </a:defRPr>
            </a:lvl3pPr>
            <a:lvl4pPr marL="1600200" indent="-22860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Font typeface="TUOS Stephenson" panose="02070503080000020004" pitchFamily="18" charset="0"/>
              <a:defRPr sz="1400">
                <a:solidFill>
                  <a:srgbClr val="2A196F"/>
                </a:solidFill>
                <a:latin typeface="+mn-lt"/>
                <a:ea typeface="MS PGothic" pitchFamily="34" charset="-128"/>
              </a:defRPr>
            </a:lvl4pPr>
            <a:lvl5pPr marL="2057400" indent="-228600" algn="l" rtl="0" eaLnBrk="0" fontAlgn="base" hangingPunct="0">
              <a:lnSpc>
                <a:spcPct val="140000"/>
              </a:lnSpc>
              <a:spcBef>
                <a:spcPct val="20000"/>
              </a:spcBef>
              <a:spcAft>
                <a:spcPct val="0"/>
              </a:spcAft>
              <a:buFont typeface="TUOS Stephenson" panose="02070503080000020004" pitchFamily="18" charset="0"/>
              <a:buChar char="•"/>
              <a:defRPr sz="900">
                <a:solidFill>
                  <a:srgbClr val="2A196F"/>
                </a:solidFill>
                <a:latin typeface="+mn-lt"/>
                <a:ea typeface="MS PGothic" pitchFamily="34" charset="-128"/>
              </a:defRPr>
            </a:lvl5pPr>
            <a:lvl6pPr marL="2514600" indent="-228600" algn="l" rtl="0" eaLnBrk="1" fontAlgn="base" hangingPunct="1">
              <a:lnSpc>
                <a:spcPct val="140000"/>
              </a:lnSpc>
              <a:spcBef>
                <a:spcPct val="20000"/>
              </a:spcBef>
              <a:spcAft>
                <a:spcPct val="0"/>
              </a:spcAft>
              <a:buFont typeface="TUOS Stephenson" pitchFamily="-128" charset="0"/>
              <a:buChar char="•"/>
              <a:defRPr sz="900">
                <a:solidFill>
                  <a:srgbClr val="2A196F"/>
                </a:solidFill>
                <a:latin typeface="+mn-lt"/>
              </a:defRPr>
            </a:lvl6pPr>
            <a:lvl7pPr marL="2971800" indent="-228600" algn="l" rtl="0" eaLnBrk="1" fontAlgn="base" hangingPunct="1">
              <a:lnSpc>
                <a:spcPct val="140000"/>
              </a:lnSpc>
              <a:spcBef>
                <a:spcPct val="20000"/>
              </a:spcBef>
              <a:spcAft>
                <a:spcPct val="0"/>
              </a:spcAft>
              <a:buFont typeface="TUOS Stephenson" pitchFamily="-128" charset="0"/>
              <a:buChar char="•"/>
              <a:defRPr sz="900">
                <a:solidFill>
                  <a:srgbClr val="2A196F"/>
                </a:solidFill>
                <a:latin typeface="+mn-lt"/>
              </a:defRPr>
            </a:lvl7pPr>
            <a:lvl8pPr marL="3429000" indent="-228600" algn="l" rtl="0" eaLnBrk="1" fontAlgn="base" hangingPunct="1">
              <a:lnSpc>
                <a:spcPct val="140000"/>
              </a:lnSpc>
              <a:spcBef>
                <a:spcPct val="20000"/>
              </a:spcBef>
              <a:spcAft>
                <a:spcPct val="0"/>
              </a:spcAft>
              <a:buFont typeface="TUOS Stephenson" pitchFamily="-128" charset="0"/>
              <a:buChar char="•"/>
              <a:defRPr sz="900">
                <a:solidFill>
                  <a:srgbClr val="2A196F"/>
                </a:solidFill>
                <a:latin typeface="+mn-lt"/>
              </a:defRPr>
            </a:lvl8pPr>
            <a:lvl9pPr marL="3886200" indent="-228600" algn="l" rtl="0" eaLnBrk="1" fontAlgn="base" hangingPunct="1">
              <a:lnSpc>
                <a:spcPct val="140000"/>
              </a:lnSpc>
              <a:spcBef>
                <a:spcPct val="20000"/>
              </a:spcBef>
              <a:spcAft>
                <a:spcPct val="0"/>
              </a:spcAft>
              <a:buFont typeface="TUOS Stephenson" pitchFamily="-128" charset="0"/>
              <a:buChar char="•"/>
              <a:defRPr sz="900">
                <a:solidFill>
                  <a:srgbClr val="2A196F"/>
                </a:solidFill>
                <a:latin typeface="+mn-lt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GB" sz="1800" kern="0" dirty="0"/>
              <a:t>Heat at 650</a:t>
            </a:r>
            <a:r>
              <a:rPr lang="en-GB" sz="1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º</a:t>
            </a:r>
            <a:r>
              <a:rPr lang="en-GB" sz="1800" kern="0" dirty="0"/>
              <a:t>C, 6 hours</a:t>
            </a:r>
          </a:p>
        </p:txBody>
      </p: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F90ABD5A-493F-410B-94BB-815C48BEA2B3}"/>
              </a:ext>
            </a:extLst>
          </p:cNvPr>
          <p:cNvCxnSpPr>
            <a:cxnSpLocks/>
          </p:cNvCxnSpPr>
          <p:nvPr/>
        </p:nvCxnSpPr>
        <p:spPr bwMode="auto">
          <a:xfrm flipH="1">
            <a:off x="7617221" y="3381071"/>
            <a:ext cx="1606679" cy="233802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7030A0"/>
            </a:solidFill>
            <a:prstDash val="solid"/>
            <a:round/>
            <a:headEnd type="none" w="med" len="med"/>
            <a:tailEnd type="triangle"/>
          </a:ln>
          <a:effectLst/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Content Placeholder 18">
                <a:extLst>
                  <a:ext uri="{FF2B5EF4-FFF2-40B4-BE49-F238E27FC236}">
                    <a16:creationId xmlns:a16="http://schemas.microsoft.com/office/drawing/2014/main" id="{7CE73428-10AF-40CD-AF94-8467582466BC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8534400" y="2895601"/>
                <a:ext cx="1976872" cy="4746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342900" indent="-342900" algn="l" rtl="0" eaLnBrk="0" fontAlgn="base" hangingPunct="0">
                  <a:spcBef>
                    <a:spcPct val="30000"/>
                  </a:spcBef>
                  <a:spcAft>
                    <a:spcPct val="0"/>
                  </a:spcAft>
                  <a:buChar char="•"/>
                  <a:defRPr sz="3200">
                    <a:solidFill>
                      <a:srgbClr val="2A196F"/>
                    </a:solidFill>
                    <a:latin typeface="+mn-lt"/>
                    <a:ea typeface="MS PGothic" pitchFamily="34" charset="-128"/>
                    <a:cs typeface="ＭＳ Ｐゴシック" charset="0"/>
                  </a:defRPr>
                </a:lvl1pPr>
                <a:lvl2pPr marL="742950" indent="-285750" algn="l" rtl="0" eaLnBrk="0" fontAlgn="base" hangingPunct="0">
                  <a:spcBef>
                    <a:spcPct val="30000"/>
                  </a:spcBef>
                  <a:spcAft>
                    <a:spcPct val="0"/>
                  </a:spcAft>
                  <a:buFont typeface="TUOS Stephenson" panose="02070503080000020004" pitchFamily="18" charset="0"/>
                  <a:buChar char="•"/>
                  <a:defRPr sz="2800">
                    <a:solidFill>
                      <a:srgbClr val="2A196F"/>
                    </a:solidFill>
                    <a:latin typeface="+mn-lt"/>
                    <a:ea typeface="MS PGothic" pitchFamily="34" charset="-128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defRPr sz="2400">
                    <a:solidFill>
                      <a:srgbClr val="2A196F"/>
                    </a:solidFill>
                    <a:latin typeface="+mn-lt"/>
                    <a:ea typeface="MS PGothic" pitchFamily="34" charset="-128"/>
                  </a:defRPr>
                </a:lvl3pPr>
                <a:lvl4pPr marL="1600200" indent="-228600" algn="l" rtl="0" eaLnBrk="0" fontAlgn="base" hangingPunct="0">
                  <a:lnSpc>
                    <a:spcPct val="120000"/>
                  </a:lnSpc>
                  <a:spcBef>
                    <a:spcPct val="20000"/>
                  </a:spcBef>
                  <a:spcAft>
                    <a:spcPct val="0"/>
                  </a:spcAft>
                  <a:buFont typeface="TUOS Stephenson" panose="02070503080000020004" pitchFamily="18" charset="0"/>
                  <a:defRPr sz="1400">
                    <a:solidFill>
                      <a:srgbClr val="2A196F"/>
                    </a:solidFill>
                    <a:latin typeface="+mn-lt"/>
                    <a:ea typeface="MS PGothic" pitchFamily="34" charset="-128"/>
                  </a:defRPr>
                </a:lvl4pPr>
                <a:lvl5pPr marL="2057400" indent="-228600" algn="l" rtl="0" eaLnBrk="0" fontAlgn="base" hangingPunct="0">
                  <a:lnSpc>
                    <a:spcPct val="140000"/>
                  </a:lnSpc>
                  <a:spcBef>
                    <a:spcPct val="20000"/>
                  </a:spcBef>
                  <a:spcAft>
                    <a:spcPct val="0"/>
                  </a:spcAft>
                  <a:buFont typeface="TUOS Stephenson" panose="02070503080000020004" pitchFamily="18" charset="0"/>
                  <a:buChar char="•"/>
                  <a:defRPr sz="900">
                    <a:solidFill>
                      <a:srgbClr val="2A196F"/>
                    </a:solidFill>
                    <a:latin typeface="+mn-lt"/>
                    <a:ea typeface="MS PGothic" pitchFamily="34" charset="-128"/>
                  </a:defRPr>
                </a:lvl5pPr>
                <a:lvl6pPr marL="2514600" indent="-228600" algn="l" rtl="0" eaLnBrk="1" fontAlgn="base" hangingPunct="1">
                  <a:lnSpc>
                    <a:spcPct val="140000"/>
                  </a:lnSpc>
                  <a:spcBef>
                    <a:spcPct val="20000"/>
                  </a:spcBef>
                  <a:spcAft>
                    <a:spcPct val="0"/>
                  </a:spcAft>
                  <a:buFont typeface="TUOS Stephenson" pitchFamily="-128" charset="0"/>
                  <a:buChar char="•"/>
                  <a:defRPr sz="900">
                    <a:solidFill>
                      <a:srgbClr val="2A196F"/>
                    </a:solidFill>
                    <a:latin typeface="+mn-lt"/>
                  </a:defRPr>
                </a:lvl6pPr>
                <a:lvl7pPr marL="2971800" indent="-228600" algn="l" rtl="0" eaLnBrk="1" fontAlgn="base" hangingPunct="1">
                  <a:lnSpc>
                    <a:spcPct val="140000"/>
                  </a:lnSpc>
                  <a:spcBef>
                    <a:spcPct val="20000"/>
                  </a:spcBef>
                  <a:spcAft>
                    <a:spcPct val="0"/>
                  </a:spcAft>
                  <a:buFont typeface="TUOS Stephenson" pitchFamily="-128" charset="0"/>
                  <a:buChar char="•"/>
                  <a:defRPr sz="900">
                    <a:solidFill>
                      <a:srgbClr val="2A196F"/>
                    </a:solidFill>
                    <a:latin typeface="+mn-lt"/>
                  </a:defRPr>
                </a:lvl7pPr>
                <a:lvl8pPr marL="3429000" indent="-228600" algn="l" rtl="0" eaLnBrk="1" fontAlgn="base" hangingPunct="1">
                  <a:lnSpc>
                    <a:spcPct val="140000"/>
                  </a:lnSpc>
                  <a:spcBef>
                    <a:spcPct val="20000"/>
                  </a:spcBef>
                  <a:spcAft>
                    <a:spcPct val="0"/>
                  </a:spcAft>
                  <a:buFont typeface="TUOS Stephenson" pitchFamily="-128" charset="0"/>
                  <a:buChar char="•"/>
                  <a:defRPr sz="900">
                    <a:solidFill>
                      <a:srgbClr val="2A196F"/>
                    </a:solidFill>
                    <a:latin typeface="+mn-lt"/>
                  </a:defRPr>
                </a:lvl8pPr>
                <a:lvl9pPr marL="3886200" indent="-228600" algn="l" rtl="0" eaLnBrk="1" fontAlgn="base" hangingPunct="1">
                  <a:lnSpc>
                    <a:spcPct val="140000"/>
                  </a:lnSpc>
                  <a:spcBef>
                    <a:spcPct val="20000"/>
                  </a:spcBef>
                  <a:spcAft>
                    <a:spcPct val="0"/>
                  </a:spcAft>
                  <a:buFont typeface="TUOS Stephenson" pitchFamily="-128" charset="0"/>
                  <a:buChar char="•"/>
                  <a:defRPr sz="900">
                    <a:solidFill>
                      <a:srgbClr val="2A196F"/>
                    </a:solidFill>
                    <a:latin typeface="+mn-lt"/>
                  </a:defRPr>
                </a:lvl9pPr>
              </a:lstStyle>
              <a:p>
                <a:pPr marL="0" indent="0">
                  <a:spcBef>
                    <a:spcPts val="0"/>
                  </a:spcBef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1800" b="1" kern="0">
                          <a:latin typeface="Cambria Math" panose="02040503050406030204" pitchFamily="18" charset="0"/>
                        </a:rPr>
                        <m:t>𝐒𝐢</m:t>
                      </m:r>
                      <m:r>
                        <a:rPr lang="en-GB" sz="1800" kern="0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GB" sz="1800" i="1" ker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800" i="1" kern="0">
                              <a:latin typeface="Cambria Math" panose="02040503050406030204" pitchFamily="18" charset="0"/>
                            </a:rPr>
                            <m:t>𝑆𝑖𝑂</m:t>
                          </m:r>
                        </m:e>
                        <m:sub>
                          <m:r>
                            <a:rPr lang="en-GB" sz="1800" i="1" ker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m:rPr>
                          <m:sty m:val="p"/>
                        </m:rPr>
                        <a:rPr lang="en-GB" sz="1800" kern="0">
                          <a:latin typeface="Cambria Math" panose="02040503050406030204" pitchFamily="18" charset="0"/>
                        </a:rPr>
                        <m:t>MgO</m:t>
                      </m:r>
                      <m:r>
                        <a:rPr lang="en-GB" sz="1800" kern="0">
                          <a:latin typeface="Cambria Math" panose="02040503050406030204" pitchFamily="18" charset="0"/>
                        </a:rPr>
                        <m:t>, </m:t>
                      </m:r>
                      <m:sSub>
                        <m:sSubPr>
                          <m:ctrlPr>
                            <a:rPr lang="en-GB" sz="1800" i="1" ker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GB" sz="1800" kern="0">
                              <a:latin typeface="Cambria Math" panose="02040503050406030204" pitchFamily="18" charset="0"/>
                            </a:rPr>
                            <m:t>Mg</m:t>
                          </m:r>
                        </m:e>
                        <m:sub>
                          <m:r>
                            <a:rPr lang="en-GB" sz="1800" ker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m:rPr>
                          <m:sty m:val="p"/>
                        </m:rPr>
                        <a:rPr lang="en-GB" sz="1800" kern="0">
                          <a:latin typeface="Cambria Math" panose="02040503050406030204" pitchFamily="18" charset="0"/>
                        </a:rPr>
                        <m:t>Si</m:t>
                      </m:r>
                      <m:r>
                        <a:rPr lang="en-GB" sz="1800" ker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GB" sz="1800" kern="0" dirty="0"/>
              </a:p>
            </p:txBody>
          </p:sp>
        </mc:Choice>
        <mc:Fallback xmlns="">
          <p:sp>
            <p:nvSpPr>
              <p:cNvPr id="44" name="Content Placeholder 18">
                <a:extLst>
                  <a:ext uri="{FF2B5EF4-FFF2-40B4-BE49-F238E27FC236}">
                    <a16:creationId xmlns:a16="http://schemas.microsoft.com/office/drawing/2014/main" id="{7CE73428-10AF-40CD-AF94-8467582466B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534400" y="2895601"/>
                <a:ext cx="1976872" cy="474675"/>
              </a:xfrm>
              <a:prstGeom prst="rect">
                <a:avLst/>
              </a:prstGeom>
              <a:blipFill>
                <a:blip r:embed="rId7"/>
                <a:stretch>
                  <a:fillRect r="-2469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6407778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450BFB-68DF-434E-89AF-B58B5769BC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Acid washing</a:t>
            </a:r>
          </a:p>
        </p:txBody>
      </p:sp>
      <p:pic>
        <p:nvPicPr>
          <p:cNvPr id="14" name="Content Placeholder 13">
            <a:extLst>
              <a:ext uri="{FF2B5EF4-FFF2-40B4-BE49-F238E27FC236}">
                <a16:creationId xmlns:a16="http://schemas.microsoft.com/office/drawing/2014/main" id="{F36E3016-9406-4B1C-A861-039E62A4D97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8541" y="2970970"/>
            <a:ext cx="1584176" cy="1594397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F8272F-3A41-4019-ADD3-9C93C43B07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2E28BBE-4E92-4B2E-9C6F-C30F1CA4714D}" type="datetime1">
              <a:rPr lang="en-GB" altLang="en-US" smtClean="0"/>
              <a:pPr>
                <a:defRPr/>
              </a:pPr>
              <a:t>16/09/2021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DCC267-D03F-486C-B0B4-3A0C0429D1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altLang="en-US"/>
              <a:t>© The University of Sheffield</a:t>
            </a:r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39E40C-1F70-4926-9954-E9CF9156DA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30EF6-6C13-413D-A541-8FA2732E8850}" type="slidenum">
              <a:rPr lang="en-GB" altLang="en-US" smtClean="0"/>
              <a:pPr/>
              <a:t>36</a:t>
            </a:fld>
            <a:endParaRPr lang="en-GB" altLang="en-US"/>
          </a:p>
        </p:txBody>
      </p:sp>
      <p:pic>
        <p:nvPicPr>
          <p:cNvPr id="7" name="Picture 6" descr="A picture containing text, device, cup, glass&#10;&#10;Description automatically generated">
            <a:extLst>
              <a:ext uri="{FF2B5EF4-FFF2-40B4-BE49-F238E27FC236}">
                <a16:creationId xmlns:a16="http://schemas.microsoft.com/office/drawing/2014/main" id="{E96BBFB5-D728-4396-85E7-59ACE204E8E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000"/>
          <a:stretch/>
        </p:blipFill>
        <p:spPr>
          <a:xfrm>
            <a:off x="5602747" y="2708920"/>
            <a:ext cx="1449011" cy="2118494"/>
          </a:xfrm>
          <a:prstGeom prst="rect">
            <a:avLst/>
          </a:prstGeom>
        </p:spPr>
      </p:pic>
      <p:pic>
        <p:nvPicPr>
          <p:cNvPr id="8" name="Picture 7" descr="A picture containing steel, stainless&#10;&#10;Description automatically generated">
            <a:extLst>
              <a:ext uri="{FF2B5EF4-FFF2-40B4-BE49-F238E27FC236}">
                <a16:creationId xmlns:a16="http://schemas.microsoft.com/office/drawing/2014/main" id="{662FBB03-BD25-4873-A93B-D3471F4413E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01" r="32372"/>
          <a:stretch/>
        </p:blipFill>
        <p:spPr>
          <a:xfrm rot="5400000">
            <a:off x="2702208" y="2672565"/>
            <a:ext cx="1080121" cy="2191209"/>
          </a:xfrm>
          <a:prstGeom prst="rect">
            <a:avLst/>
          </a:prstGeom>
        </p:spPr>
      </p:pic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04D18D0B-4F23-4FC6-BE67-22E35D541566}"/>
              </a:ext>
            </a:extLst>
          </p:cNvPr>
          <p:cNvCxnSpPr>
            <a:cxnSpLocks/>
          </p:cNvCxnSpPr>
          <p:nvPr/>
        </p:nvCxnSpPr>
        <p:spPr bwMode="auto">
          <a:xfrm>
            <a:off x="4462007" y="3803697"/>
            <a:ext cx="1037456" cy="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7030A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F1AE8E03-F03D-401B-A4CD-37635562DC6B}"/>
              </a:ext>
            </a:extLst>
          </p:cNvPr>
          <p:cNvCxnSpPr>
            <a:cxnSpLocks/>
          </p:cNvCxnSpPr>
          <p:nvPr/>
        </p:nvCxnSpPr>
        <p:spPr bwMode="auto">
          <a:xfrm>
            <a:off x="7261191" y="3793144"/>
            <a:ext cx="1037456" cy="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7030A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8" name="Content Placeholder 18">
            <a:extLst>
              <a:ext uri="{FF2B5EF4-FFF2-40B4-BE49-F238E27FC236}">
                <a16:creationId xmlns:a16="http://schemas.microsoft.com/office/drawing/2014/main" id="{24243877-B252-439B-81DA-65760263ACC4}"/>
              </a:ext>
            </a:extLst>
          </p:cNvPr>
          <p:cNvSpPr txBox="1">
            <a:spLocks/>
          </p:cNvSpPr>
          <p:nvPr/>
        </p:nvSpPr>
        <p:spPr bwMode="auto">
          <a:xfrm>
            <a:off x="4506821" y="3389649"/>
            <a:ext cx="926976" cy="44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30000"/>
              </a:spcBef>
              <a:spcAft>
                <a:spcPct val="0"/>
              </a:spcAft>
              <a:buChar char="•"/>
              <a:defRPr sz="3200">
                <a:solidFill>
                  <a:srgbClr val="2A196F"/>
                </a:solidFill>
                <a:latin typeface="+mn-lt"/>
                <a:ea typeface="MS PGothic" pitchFamily="34" charset="-128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30000"/>
              </a:spcBef>
              <a:spcAft>
                <a:spcPct val="0"/>
              </a:spcAft>
              <a:buFont typeface="TUOS Stephenson" panose="02070503080000020004" pitchFamily="18" charset="0"/>
              <a:buChar char="•"/>
              <a:defRPr sz="2800">
                <a:solidFill>
                  <a:srgbClr val="2A196F"/>
                </a:solidFill>
                <a:latin typeface="+mn-lt"/>
                <a:ea typeface="MS PGothic" pitchFamily="34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2A196F"/>
                </a:solidFill>
                <a:latin typeface="+mn-lt"/>
                <a:ea typeface="MS PGothic" pitchFamily="34" charset="-128"/>
              </a:defRPr>
            </a:lvl3pPr>
            <a:lvl4pPr marL="1600200" indent="-22860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Font typeface="TUOS Stephenson" panose="02070503080000020004" pitchFamily="18" charset="0"/>
              <a:defRPr sz="1400">
                <a:solidFill>
                  <a:srgbClr val="2A196F"/>
                </a:solidFill>
                <a:latin typeface="+mn-lt"/>
                <a:ea typeface="MS PGothic" pitchFamily="34" charset="-128"/>
              </a:defRPr>
            </a:lvl4pPr>
            <a:lvl5pPr marL="2057400" indent="-228600" algn="l" rtl="0" eaLnBrk="0" fontAlgn="base" hangingPunct="0">
              <a:lnSpc>
                <a:spcPct val="140000"/>
              </a:lnSpc>
              <a:spcBef>
                <a:spcPct val="20000"/>
              </a:spcBef>
              <a:spcAft>
                <a:spcPct val="0"/>
              </a:spcAft>
              <a:buFont typeface="TUOS Stephenson" panose="02070503080000020004" pitchFamily="18" charset="0"/>
              <a:buChar char="•"/>
              <a:defRPr sz="900">
                <a:solidFill>
                  <a:srgbClr val="2A196F"/>
                </a:solidFill>
                <a:latin typeface="+mn-lt"/>
                <a:ea typeface="MS PGothic" pitchFamily="34" charset="-128"/>
              </a:defRPr>
            </a:lvl5pPr>
            <a:lvl6pPr marL="2514600" indent="-228600" algn="l" rtl="0" eaLnBrk="1" fontAlgn="base" hangingPunct="1">
              <a:lnSpc>
                <a:spcPct val="140000"/>
              </a:lnSpc>
              <a:spcBef>
                <a:spcPct val="20000"/>
              </a:spcBef>
              <a:spcAft>
                <a:spcPct val="0"/>
              </a:spcAft>
              <a:buFont typeface="TUOS Stephenson" pitchFamily="-128" charset="0"/>
              <a:buChar char="•"/>
              <a:defRPr sz="900">
                <a:solidFill>
                  <a:srgbClr val="2A196F"/>
                </a:solidFill>
                <a:latin typeface="+mn-lt"/>
              </a:defRPr>
            </a:lvl6pPr>
            <a:lvl7pPr marL="2971800" indent="-228600" algn="l" rtl="0" eaLnBrk="1" fontAlgn="base" hangingPunct="1">
              <a:lnSpc>
                <a:spcPct val="140000"/>
              </a:lnSpc>
              <a:spcBef>
                <a:spcPct val="20000"/>
              </a:spcBef>
              <a:spcAft>
                <a:spcPct val="0"/>
              </a:spcAft>
              <a:buFont typeface="TUOS Stephenson" pitchFamily="-128" charset="0"/>
              <a:buChar char="•"/>
              <a:defRPr sz="900">
                <a:solidFill>
                  <a:srgbClr val="2A196F"/>
                </a:solidFill>
                <a:latin typeface="+mn-lt"/>
              </a:defRPr>
            </a:lvl7pPr>
            <a:lvl8pPr marL="3429000" indent="-228600" algn="l" rtl="0" eaLnBrk="1" fontAlgn="base" hangingPunct="1">
              <a:lnSpc>
                <a:spcPct val="140000"/>
              </a:lnSpc>
              <a:spcBef>
                <a:spcPct val="20000"/>
              </a:spcBef>
              <a:spcAft>
                <a:spcPct val="0"/>
              </a:spcAft>
              <a:buFont typeface="TUOS Stephenson" pitchFamily="-128" charset="0"/>
              <a:buChar char="•"/>
              <a:defRPr sz="900">
                <a:solidFill>
                  <a:srgbClr val="2A196F"/>
                </a:solidFill>
                <a:latin typeface="+mn-lt"/>
              </a:defRPr>
            </a:lvl8pPr>
            <a:lvl9pPr marL="3886200" indent="-228600" algn="l" rtl="0" eaLnBrk="1" fontAlgn="base" hangingPunct="1">
              <a:lnSpc>
                <a:spcPct val="140000"/>
              </a:lnSpc>
              <a:spcBef>
                <a:spcPct val="20000"/>
              </a:spcBef>
              <a:spcAft>
                <a:spcPct val="0"/>
              </a:spcAft>
              <a:buFont typeface="TUOS Stephenson" pitchFamily="-128" charset="0"/>
              <a:buChar char="•"/>
              <a:defRPr sz="900">
                <a:solidFill>
                  <a:srgbClr val="2A196F"/>
                </a:solidFill>
                <a:latin typeface="+mn-lt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GB" sz="1800" kern="0" dirty="0"/>
              <a:t>Add HCl</a:t>
            </a:r>
          </a:p>
        </p:txBody>
      </p:sp>
      <p:sp>
        <p:nvSpPr>
          <p:cNvPr id="19" name="Content Placeholder 18">
            <a:extLst>
              <a:ext uri="{FF2B5EF4-FFF2-40B4-BE49-F238E27FC236}">
                <a16:creationId xmlns:a16="http://schemas.microsoft.com/office/drawing/2014/main" id="{58A5E79C-4B19-400F-9356-CDBEBE3AEBD7}"/>
              </a:ext>
            </a:extLst>
          </p:cNvPr>
          <p:cNvSpPr txBox="1">
            <a:spLocks/>
          </p:cNvSpPr>
          <p:nvPr/>
        </p:nvSpPr>
        <p:spPr bwMode="auto">
          <a:xfrm>
            <a:off x="7365213" y="3368051"/>
            <a:ext cx="749872" cy="44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30000"/>
              </a:spcBef>
              <a:spcAft>
                <a:spcPct val="0"/>
              </a:spcAft>
              <a:buChar char="•"/>
              <a:defRPr sz="3200">
                <a:solidFill>
                  <a:srgbClr val="2A196F"/>
                </a:solidFill>
                <a:latin typeface="+mn-lt"/>
                <a:ea typeface="MS PGothic" pitchFamily="34" charset="-128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30000"/>
              </a:spcBef>
              <a:spcAft>
                <a:spcPct val="0"/>
              </a:spcAft>
              <a:buFont typeface="TUOS Stephenson" panose="02070503080000020004" pitchFamily="18" charset="0"/>
              <a:buChar char="•"/>
              <a:defRPr sz="2800">
                <a:solidFill>
                  <a:srgbClr val="2A196F"/>
                </a:solidFill>
                <a:latin typeface="+mn-lt"/>
                <a:ea typeface="MS PGothic" pitchFamily="34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2A196F"/>
                </a:solidFill>
                <a:latin typeface="+mn-lt"/>
                <a:ea typeface="MS PGothic" pitchFamily="34" charset="-128"/>
              </a:defRPr>
            </a:lvl3pPr>
            <a:lvl4pPr marL="1600200" indent="-22860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Font typeface="TUOS Stephenson" panose="02070503080000020004" pitchFamily="18" charset="0"/>
              <a:defRPr sz="1400">
                <a:solidFill>
                  <a:srgbClr val="2A196F"/>
                </a:solidFill>
                <a:latin typeface="+mn-lt"/>
                <a:ea typeface="MS PGothic" pitchFamily="34" charset="-128"/>
              </a:defRPr>
            </a:lvl4pPr>
            <a:lvl5pPr marL="2057400" indent="-228600" algn="l" rtl="0" eaLnBrk="0" fontAlgn="base" hangingPunct="0">
              <a:lnSpc>
                <a:spcPct val="140000"/>
              </a:lnSpc>
              <a:spcBef>
                <a:spcPct val="20000"/>
              </a:spcBef>
              <a:spcAft>
                <a:spcPct val="0"/>
              </a:spcAft>
              <a:buFont typeface="TUOS Stephenson" panose="02070503080000020004" pitchFamily="18" charset="0"/>
              <a:buChar char="•"/>
              <a:defRPr sz="900">
                <a:solidFill>
                  <a:srgbClr val="2A196F"/>
                </a:solidFill>
                <a:latin typeface="+mn-lt"/>
                <a:ea typeface="MS PGothic" pitchFamily="34" charset="-128"/>
              </a:defRPr>
            </a:lvl5pPr>
            <a:lvl6pPr marL="2514600" indent="-228600" algn="l" rtl="0" eaLnBrk="1" fontAlgn="base" hangingPunct="1">
              <a:lnSpc>
                <a:spcPct val="140000"/>
              </a:lnSpc>
              <a:spcBef>
                <a:spcPct val="20000"/>
              </a:spcBef>
              <a:spcAft>
                <a:spcPct val="0"/>
              </a:spcAft>
              <a:buFont typeface="TUOS Stephenson" pitchFamily="-128" charset="0"/>
              <a:buChar char="•"/>
              <a:defRPr sz="900">
                <a:solidFill>
                  <a:srgbClr val="2A196F"/>
                </a:solidFill>
                <a:latin typeface="+mn-lt"/>
              </a:defRPr>
            </a:lvl6pPr>
            <a:lvl7pPr marL="2971800" indent="-228600" algn="l" rtl="0" eaLnBrk="1" fontAlgn="base" hangingPunct="1">
              <a:lnSpc>
                <a:spcPct val="140000"/>
              </a:lnSpc>
              <a:spcBef>
                <a:spcPct val="20000"/>
              </a:spcBef>
              <a:spcAft>
                <a:spcPct val="0"/>
              </a:spcAft>
              <a:buFont typeface="TUOS Stephenson" pitchFamily="-128" charset="0"/>
              <a:buChar char="•"/>
              <a:defRPr sz="900">
                <a:solidFill>
                  <a:srgbClr val="2A196F"/>
                </a:solidFill>
                <a:latin typeface="+mn-lt"/>
              </a:defRPr>
            </a:lvl7pPr>
            <a:lvl8pPr marL="3429000" indent="-228600" algn="l" rtl="0" eaLnBrk="1" fontAlgn="base" hangingPunct="1">
              <a:lnSpc>
                <a:spcPct val="140000"/>
              </a:lnSpc>
              <a:spcBef>
                <a:spcPct val="20000"/>
              </a:spcBef>
              <a:spcAft>
                <a:spcPct val="0"/>
              </a:spcAft>
              <a:buFont typeface="TUOS Stephenson" pitchFamily="-128" charset="0"/>
              <a:buChar char="•"/>
              <a:defRPr sz="900">
                <a:solidFill>
                  <a:srgbClr val="2A196F"/>
                </a:solidFill>
                <a:latin typeface="+mn-lt"/>
              </a:defRPr>
            </a:lvl8pPr>
            <a:lvl9pPr marL="3886200" indent="-228600" algn="l" rtl="0" eaLnBrk="1" fontAlgn="base" hangingPunct="1">
              <a:lnSpc>
                <a:spcPct val="140000"/>
              </a:lnSpc>
              <a:spcBef>
                <a:spcPct val="20000"/>
              </a:spcBef>
              <a:spcAft>
                <a:spcPct val="0"/>
              </a:spcAft>
              <a:buFont typeface="TUOS Stephenson" pitchFamily="-128" charset="0"/>
              <a:buChar char="•"/>
              <a:defRPr sz="900">
                <a:solidFill>
                  <a:srgbClr val="2A196F"/>
                </a:solidFill>
                <a:latin typeface="+mn-lt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GB" sz="1800" kern="0" dirty="0"/>
              <a:t>Filter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Content Placeholder 18">
                <a:extLst>
                  <a:ext uri="{FF2B5EF4-FFF2-40B4-BE49-F238E27FC236}">
                    <a16:creationId xmlns:a16="http://schemas.microsoft.com/office/drawing/2014/main" id="{3CD39182-0733-4BBC-A92B-3E227709DE75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2249090" y="4409700"/>
                <a:ext cx="1976872" cy="4746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342900" indent="-342900" algn="l" rtl="0" eaLnBrk="0" fontAlgn="base" hangingPunct="0">
                  <a:spcBef>
                    <a:spcPct val="30000"/>
                  </a:spcBef>
                  <a:spcAft>
                    <a:spcPct val="0"/>
                  </a:spcAft>
                  <a:buChar char="•"/>
                  <a:defRPr sz="3200">
                    <a:solidFill>
                      <a:srgbClr val="2A196F"/>
                    </a:solidFill>
                    <a:latin typeface="+mn-lt"/>
                    <a:ea typeface="MS PGothic" pitchFamily="34" charset="-128"/>
                    <a:cs typeface="ＭＳ Ｐゴシック" charset="0"/>
                  </a:defRPr>
                </a:lvl1pPr>
                <a:lvl2pPr marL="742950" indent="-285750" algn="l" rtl="0" eaLnBrk="0" fontAlgn="base" hangingPunct="0">
                  <a:spcBef>
                    <a:spcPct val="30000"/>
                  </a:spcBef>
                  <a:spcAft>
                    <a:spcPct val="0"/>
                  </a:spcAft>
                  <a:buFont typeface="TUOS Stephenson" panose="02070503080000020004" pitchFamily="18" charset="0"/>
                  <a:buChar char="•"/>
                  <a:defRPr sz="2800">
                    <a:solidFill>
                      <a:srgbClr val="2A196F"/>
                    </a:solidFill>
                    <a:latin typeface="+mn-lt"/>
                    <a:ea typeface="MS PGothic" pitchFamily="34" charset="-128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defRPr sz="2400">
                    <a:solidFill>
                      <a:srgbClr val="2A196F"/>
                    </a:solidFill>
                    <a:latin typeface="+mn-lt"/>
                    <a:ea typeface="MS PGothic" pitchFamily="34" charset="-128"/>
                  </a:defRPr>
                </a:lvl3pPr>
                <a:lvl4pPr marL="1600200" indent="-228600" algn="l" rtl="0" eaLnBrk="0" fontAlgn="base" hangingPunct="0">
                  <a:lnSpc>
                    <a:spcPct val="120000"/>
                  </a:lnSpc>
                  <a:spcBef>
                    <a:spcPct val="20000"/>
                  </a:spcBef>
                  <a:spcAft>
                    <a:spcPct val="0"/>
                  </a:spcAft>
                  <a:buFont typeface="TUOS Stephenson" panose="02070503080000020004" pitchFamily="18" charset="0"/>
                  <a:defRPr sz="1400">
                    <a:solidFill>
                      <a:srgbClr val="2A196F"/>
                    </a:solidFill>
                    <a:latin typeface="+mn-lt"/>
                    <a:ea typeface="MS PGothic" pitchFamily="34" charset="-128"/>
                  </a:defRPr>
                </a:lvl4pPr>
                <a:lvl5pPr marL="2057400" indent="-228600" algn="l" rtl="0" eaLnBrk="0" fontAlgn="base" hangingPunct="0">
                  <a:lnSpc>
                    <a:spcPct val="140000"/>
                  </a:lnSpc>
                  <a:spcBef>
                    <a:spcPct val="20000"/>
                  </a:spcBef>
                  <a:spcAft>
                    <a:spcPct val="0"/>
                  </a:spcAft>
                  <a:buFont typeface="TUOS Stephenson" panose="02070503080000020004" pitchFamily="18" charset="0"/>
                  <a:buChar char="•"/>
                  <a:defRPr sz="900">
                    <a:solidFill>
                      <a:srgbClr val="2A196F"/>
                    </a:solidFill>
                    <a:latin typeface="+mn-lt"/>
                    <a:ea typeface="MS PGothic" pitchFamily="34" charset="-128"/>
                  </a:defRPr>
                </a:lvl5pPr>
                <a:lvl6pPr marL="2514600" indent="-228600" algn="l" rtl="0" eaLnBrk="1" fontAlgn="base" hangingPunct="1">
                  <a:lnSpc>
                    <a:spcPct val="140000"/>
                  </a:lnSpc>
                  <a:spcBef>
                    <a:spcPct val="20000"/>
                  </a:spcBef>
                  <a:spcAft>
                    <a:spcPct val="0"/>
                  </a:spcAft>
                  <a:buFont typeface="TUOS Stephenson" pitchFamily="-128" charset="0"/>
                  <a:buChar char="•"/>
                  <a:defRPr sz="900">
                    <a:solidFill>
                      <a:srgbClr val="2A196F"/>
                    </a:solidFill>
                    <a:latin typeface="+mn-lt"/>
                  </a:defRPr>
                </a:lvl6pPr>
                <a:lvl7pPr marL="2971800" indent="-228600" algn="l" rtl="0" eaLnBrk="1" fontAlgn="base" hangingPunct="1">
                  <a:lnSpc>
                    <a:spcPct val="140000"/>
                  </a:lnSpc>
                  <a:spcBef>
                    <a:spcPct val="20000"/>
                  </a:spcBef>
                  <a:spcAft>
                    <a:spcPct val="0"/>
                  </a:spcAft>
                  <a:buFont typeface="TUOS Stephenson" pitchFamily="-128" charset="0"/>
                  <a:buChar char="•"/>
                  <a:defRPr sz="900">
                    <a:solidFill>
                      <a:srgbClr val="2A196F"/>
                    </a:solidFill>
                    <a:latin typeface="+mn-lt"/>
                  </a:defRPr>
                </a:lvl7pPr>
                <a:lvl8pPr marL="3429000" indent="-228600" algn="l" rtl="0" eaLnBrk="1" fontAlgn="base" hangingPunct="1">
                  <a:lnSpc>
                    <a:spcPct val="140000"/>
                  </a:lnSpc>
                  <a:spcBef>
                    <a:spcPct val="20000"/>
                  </a:spcBef>
                  <a:spcAft>
                    <a:spcPct val="0"/>
                  </a:spcAft>
                  <a:buFont typeface="TUOS Stephenson" pitchFamily="-128" charset="0"/>
                  <a:buChar char="•"/>
                  <a:defRPr sz="900">
                    <a:solidFill>
                      <a:srgbClr val="2A196F"/>
                    </a:solidFill>
                    <a:latin typeface="+mn-lt"/>
                  </a:defRPr>
                </a:lvl8pPr>
                <a:lvl9pPr marL="3886200" indent="-228600" algn="l" rtl="0" eaLnBrk="1" fontAlgn="base" hangingPunct="1">
                  <a:lnSpc>
                    <a:spcPct val="140000"/>
                  </a:lnSpc>
                  <a:spcBef>
                    <a:spcPct val="20000"/>
                  </a:spcBef>
                  <a:spcAft>
                    <a:spcPct val="0"/>
                  </a:spcAft>
                  <a:buFont typeface="TUOS Stephenson" pitchFamily="-128" charset="0"/>
                  <a:buChar char="•"/>
                  <a:defRPr sz="900">
                    <a:solidFill>
                      <a:srgbClr val="2A196F"/>
                    </a:solidFill>
                    <a:latin typeface="+mn-lt"/>
                  </a:defRPr>
                </a:lvl9pPr>
              </a:lstStyle>
              <a:p>
                <a:pPr marL="0" indent="0">
                  <a:spcBef>
                    <a:spcPts val="0"/>
                  </a:spcBef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1800" b="1" kern="0">
                          <a:latin typeface="Cambria Math" panose="02040503050406030204" pitchFamily="18" charset="0"/>
                        </a:rPr>
                        <m:t>𝐒𝐢</m:t>
                      </m:r>
                      <m:r>
                        <a:rPr lang="en-GB" sz="1800" kern="0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GB" sz="1800" i="1" ker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800" i="1" kern="0">
                              <a:latin typeface="Cambria Math" panose="02040503050406030204" pitchFamily="18" charset="0"/>
                            </a:rPr>
                            <m:t>𝑆𝑖𝑂</m:t>
                          </m:r>
                        </m:e>
                        <m:sub>
                          <m:r>
                            <a:rPr lang="en-GB" sz="1800" i="1" ker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m:rPr>
                          <m:sty m:val="p"/>
                        </m:rPr>
                        <a:rPr lang="en-GB" sz="1800" kern="0">
                          <a:latin typeface="Cambria Math" panose="02040503050406030204" pitchFamily="18" charset="0"/>
                        </a:rPr>
                        <m:t>MgO</m:t>
                      </m:r>
                      <m:r>
                        <a:rPr lang="en-GB" sz="1800" kern="0">
                          <a:latin typeface="Cambria Math" panose="02040503050406030204" pitchFamily="18" charset="0"/>
                        </a:rPr>
                        <m:t>, </m:t>
                      </m:r>
                      <m:sSub>
                        <m:sSubPr>
                          <m:ctrlPr>
                            <a:rPr lang="en-GB" sz="1800" i="1" ker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GB" sz="1800" kern="0">
                              <a:latin typeface="Cambria Math" panose="02040503050406030204" pitchFamily="18" charset="0"/>
                            </a:rPr>
                            <m:t>Mg</m:t>
                          </m:r>
                        </m:e>
                        <m:sub>
                          <m:r>
                            <a:rPr lang="en-GB" sz="1800" ker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m:rPr>
                          <m:sty m:val="p"/>
                        </m:rPr>
                        <a:rPr lang="en-GB" sz="1800" kern="0">
                          <a:latin typeface="Cambria Math" panose="02040503050406030204" pitchFamily="18" charset="0"/>
                        </a:rPr>
                        <m:t>Si</m:t>
                      </m:r>
                      <m:r>
                        <a:rPr lang="en-GB" sz="1800" ker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GB" sz="1800" kern="0" dirty="0"/>
              </a:p>
            </p:txBody>
          </p:sp>
        </mc:Choice>
        <mc:Fallback xmlns="">
          <p:sp>
            <p:nvSpPr>
              <p:cNvPr id="22" name="Content Placeholder 18">
                <a:extLst>
                  <a:ext uri="{FF2B5EF4-FFF2-40B4-BE49-F238E27FC236}">
                    <a16:creationId xmlns:a16="http://schemas.microsoft.com/office/drawing/2014/main" id="{3CD39182-0733-4BBC-A92B-3E227709DE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249090" y="4409700"/>
                <a:ext cx="1976872" cy="474675"/>
              </a:xfrm>
              <a:prstGeom prst="rect">
                <a:avLst/>
              </a:prstGeom>
              <a:blipFill>
                <a:blip r:embed="rId5"/>
                <a:stretch>
                  <a:fillRect r="-2469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Content Placeholder 18">
                <a:extLst>
                  <a:ext uri="{FF2B5EF4-FFF2-40B4-BE49-F238E27FC236}">
                    <a16:creationId xmlns:a16="http://schemas.microsoft.com/office/drawing/2014/main" id="{F7FBD8A8-9AB1-4329-92EA-344B2E0C608D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8704233" y="4650893"/>
                <a:ext cx="1032792" cy="4746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342900" indent="-342900" algn="l" rtl="0" eaLnBrk="0" fontAlgn="base" hangingPunct="0">
                  <a:spcBef>
                    <a:spcPct val="30000"/>
                  </a:spcBef>
                  <a:spcAft>
                    <a:spcPct val="0"/>
                  </a:spcAft>
                  <a:buChar char="•"/>
                  <a:defRPr sz="3200">
                    <a:solidFill>
                      <a:srgbClr val="2A196F"/>
                    </a:solidFill>
                    <a:latin typeface="+mn-lt"/>
                    <a:ea typeface="MS PGothic" pitchFamily="34" charset="-128"/>
                    <a:cs typeface="ＭＳ Ｐゴシック" charset="0"/>
                  </a:defRPr>
                </a:lvl1pPr>
                <a:lvl2pPr marL="742950" indent="-285750" algn="l" rtl="0" eaLnBrk="0" fontAlgn="base" hangingPunct="0">
                  <a:spcBef>
                    <a:spcPct val="30000"/>
                  </a:spcBef>
                  <a:spcAft>
                    <a:spcPct val="0"/>
                  </a:spcAft>
                  <a:buFont typeface="TUOS Stephenson" panose="02070503080000020004" pitchFamily="18" charset="0"/>
                  <a:buChar char="•"/>
                  <a:defRPr sz="2800">
                    <a:solidFill>
                      <a:srgbClr val="2A196F"/>
                    </a:solidFill>
                    <a:latin typeface="+mn-lt"/>
                    <a:ea typeface="MS PGothic" pitchFamily="34" charset="-128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defRPr sz="2400">
                    <a:solidFill>
                      <a:srgbClr val="2A196F"/>
                    </a:solidFill>
                    <a:latin typeface="+mn-lt"/>
                    <a:ea typeface="MS PGothic" pitchFamily="34" charset="-128"/>
                  </a:defRPr>
                </a:lvl3pPr>
                <a:lvl4pPr marL="1600200" indent="-228600" algn="l" rtl="0" eaLnBrk="0" fontAlgn="base" hangingPunct="0">
                  <a:lnSpc>
                    <a:spcPct val="120000"/>
                  </a:lnSpc>
                  <a:spcBef>
                    <a:spcPct val="20000"/>
                  </a:spcBef>
                  <a:spcAft>
                    <a:spcPct val="0"/>
                  </a:spcAft>
                  <a:buFont typeface="TUOS Stephenson" panose="02070503080000020004" pitchFamily="18" charset="0"/>
                  <a:defRPr sz="1400">
                    <a:solidFill>
                      <a:srgbClr val="2A196F"/>
                    </a:solidFill>
                    <a:latin typeface="+mn-lt"/>
                    <a:ea typeface="MS PGothic" pitchFamily="34" charset="-128"/>
                  </a:defRPr>
                </a:lvl4pPr>
                <a:lvl5pPr marL="2057400" indent="-228600" algn="l" rtl="0" eaLnBrk="0" fontAlgn="base" hangingPunct="0">
                  <a:lnSpc>
                    <a:spcPct val="140000"/>
                  </a:lnSpc>
                  <a:spcBef>
                    <a:spcPct val="20000"/>
                  </a:spcBef>
                  <a:spcAft>
                    <a:spcPct val="0"/>
                  </a:spcAft>
                  <a:buFont typeface="TUOS Stephenson" panose="02070503080000020004" pitchFamily="18" charset="0"/>
                  <a:buChar char="•"/>
                  <a:defRPr sz="900">
                    <a:solidFill>
                      <a:srgbClr val="2A196F"/>
                    </a:solidFill>
                    <a:latin typeface="+mn-lt"/>
                    <a:ea typeface="MS PGothic" pitchFamily="34" charset="-128"/>
                  </a:defRPr>
                </a:lvl5pPr>
                <a:lvl6pPr marL="2514600" indent="-228600" algn="l" rtl="0" eaLnBrk="1" fontAlgn="base" hangingPunct="1">
                  <a:lnSpc>
                    <a:spcPct val="140000"/>
                  </a:lnSpc>
                  <a:spcBef>
                    <a:spcPct val="20000"/>
                  </a:spcBef>
                  <a:spcAft>
                    <a:spcPct val="0"/>
                  </a:spcAft>
                  <a:buFont typeface="TUOS Stephenson" pitchFamily="-128" charset="0"/>
                  <a:buChar char="•"/>
                  <a:defRPr sz="900">
                    <a:solidFill>
                      <a:srgbClr val="2A196F"/>
                    </a:solidFill>
                    <a:latin typeface="+mn-lt"/>
                  </a:defRPr>
                </a:lvl6pPr>
                <a:lvl7pPr marL="2971800" indent="-228600" algn="l" rtl="0" eaLnBrk="1" fontAlgn="base" hangingPunct="1">
                  <a:lnSpc>
                    <a:spcPct val="140000"/>
                  </a:lnSpc>
                  <a:spcBef>
                    <a:spcPct val="20000"/>
                  </a:spcBef>
                  <a:spcAft>
                    <a:spcPct val="0"/>
                  </a:spcAft>
                  <a:buFont typeface="TUOS Stephenson" pitchFamily="-128" charset="0"/>
                  <a:buChar char="•"/>
                  <a:defRPr sz="900">
                    <a:solidFill>
                      <a:srgbClr val="2A196F"/>
                    </a:solidFill>
                    <a:latin typeface="+mn-lt"/>
                  </a:defRPr>
                </a:lvl7pPr>
                <a:lvl8pPr marL="3429000" indent="-228600" algn="l" rtl="0" eaLnBrk="1" fontAlgn="base" hangingPunct="1">
                  <a:lnSpc>
                    <a:spcPct val="140000"/>
                  </a:lnSpc>
                  <a:spcBef>
                    <a:spcPct val="20000"/>
                  </a:spcBef>
                  <a:spcAft>
                    <a:spcPct val="0"/>
                  </a:spcAft>
                  <a:buFont typeface="TUOS Stephenson" pitchFamily="-128" charset="0"/>
                  <a:buChar char="•"/>
                  <a:defRPr sz="900">
                    <a:solidFill>
                      <a:srgbClr val="2A196F"/>
                    </a:solidFill>
                    <a:latin typeface="+mn-lt"/>
                  </a:defRPr>
                </a:lvl8pPr>
                <a:lvl9pPr marL="3886200" indent="-228600" algn="l" rtl="0" eaLnBrk="1" fontAlgn="base" hangingPunct="1">
                  <a:lnSpc>
                    <a:spcPct val="140000"/>
                  </a:lnSpc>
                  <a:spcBef>
                    <a:spcPct val="20000"/>
                  </a:spcBef>
                  <a:spcAft>
                    <a:spcPct val="0"/>
                  </a:spcAft>
                  <a:buFont typeface="TUOS Stephenson" pitchFamily="-128" charset="0"/>
                  <a:buChar char="•"/>
                  <a:defRPr sz="900">
                    <a:solidFill>
                      <a:srgbClr val="2A196F"/>
                    </a:solidFill>
                    <a:latin typeface="+mn-lt"/>
                  </a:defRPr>
                </a:lvl9pPr>
              </a:lstStyle>
              <a:p>
                <a:pPr marL="0" indent="0">
                  <a:spcBef>
                    <a:spcPts val="0"/>
                  </a:spcBef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1800" b="1" kern="0">
                          <a:latin typeface="Cambria Math" panose="02040503050406030204" pitchFamily="18" charset="0"/>
                        </a:rPr>
                        <m:t>𝐒𝐢</m:t>
                      </m:r>
                      <m:r>
                        <a:rPr lang="en-GB" sz="1800" kern="0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GB" sz="1800" i="1" ker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800" i="1" kern="0">
                              <a:latin typeface="Cambria Math" panose="02040503050406030204" pitchFamily="18" charset="0"/>
                            </a:rPr>
                            <m:t>𝑆𝑖𝑂</m:t>
                          </m:r>
                        </m:e>
                        <m:sub>
                          <m:r>
                            <a:rPr lang="en-GB" sz="1800" i="1" ker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GB" sz="1800" kern="0" dirty="0"/>
              </a:p>
            </p:txBody>
          </p:sp>
        </mc:Choice>
        <mc:Fallback xmlns="">
          <p:sp>
            <p:nvSpPr>
              <p:cNvPr id="23" name="Content Placeholder 18">
                <a:extLst>
                  <a:ext uri="{FF2B5EF4-FFF2-40B4-BE49-F238E27FC236}">
                    <a16:creationId xmlns:a16="http://schemas.microsoft.com/office/drawing/2014/main" id="{F7FBD8A8-9AB1-4329-92EA-344B2E0C60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704233" y="4650893"/>
                <a:ext cx="1032792" cy="47467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6007871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1F80BE-1EAD-483F-8A20-F7CA362BA0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Drawbacks of </a:t>
            </a:r>
            <a:r>
              <a:rPr lang="en-GB" dirty="0" err="1"/>
              <a:t>MgTR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C5FA6F-DF18-4674-8BDE-6073F83F58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87575" y="2362201"/>
            <a:ext cx="8229600" cy="1858887"/>
          </a:xfrm>
        </p:spPr>
        <p:txBody>
          <a:bodyPr/>
          <a:lstStyle/>
          <a:p>
            <a:r>
              <a:rPr lang="en-GB" sz="2800" dirty="0"/>
              <a:t>Sintering, loss of surface area</a:t>
            </a:r>
          </a:p>
          <a:p>
            <a:r>
              <a:rPr lang="en-GB" sz="2800" dirty="0"/>
              <a:t>Presently not scalable</a:t>
            </a:r>
          </a:p>
          <a:p>
            <a:r>
              <a:rPr lang="en-GB" sz="2800" dirty="0"/>
              <a:t>Needs improvement in sustainability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20F451-6D41-4493-96F5-C2D57B951A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2E28BBE-4E92-4B2E-9C6F-C30F1CA4714D}" type="datetime1">
              <a:rPr lang="en-GB" altLang="en-US" smtClean="0"/>
              <a:pPr>
                <a:defRPr/>
              </a:pPr>
              <a:t>16/09/2021</a:t>
            </a:fld>
            <a:endParaRPr lang="en-GB" alt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99ACE6-602B-4F70-8E03-C3EADD9905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altLang="en-US" dirty="0"/>
              <a:t>© The University of Sheffield</a:t>
            </a:r>
            <a:endParaRPr lang="en-GB" alt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64BB53-63DF-4D90-82DF-A6ADA1BBBD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30EF6-6C13-413D-A541-8FA2732E8850}" type="slidenum">
              <a:rPr lang="en-GB" altLang="en-US" smtClean="0"/>
              <a:pPr/>
              <a:t>37</a:t>
            </a:fld>
            <a:endParaRPr lang="en-GB" altLang="en-US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E6EB709-5EFD-4852-9268-93D9570F3594}"/>
              </a:ext>
            </a:extLst>
          </p:cNvPr>
          <p:cNvGrpSpPr/>
          <p:nvPr/>
        </p:nvGrpSpPr>
        <p:grpSpPr>
          <a:xfrm>
            <a:off x="3550930" y="4441537"/>
            <a:ext cx="1560830" cy="1435735"/>
            <a:chOff x="0" y="103818"/>
            <a:chExt cx="1561482" cy="1436380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BC8058F5-1EC6-46DA-9FBC-6F0C89FEFF7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285" r="13030" b="6755"/>
            <a:stretch/>
          </p:blipFill>
          <p:spPr bwMode="auto">
            <a:xfrm>
              <a:off x="0" y="103818"/>
              <a:ext cx="1561482" cy="1436380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B70463C0-CBA1-422B-9E54-C3FC3513B30E}"/>
                </a:ext>
              </a:extLst>
            </p:cNvPr>
            <p:cNvSpPr/>
            <p:nvPr/>
          </p:nvSpPr>
          <p:spPr>
            <a:xfrm>
              <a:off x="950952" y="1419151"/>
              <a:ext cx="558196" cy="457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5CFD196D-2511-41DE-AF3B-685AA13B715C}"/>
              </a:ext>
            </a:extLst>
          </p:cNvPr>
          <p:cNvGrpSpPr/>
          <p:nvPr/>
        </p:nvGrpSpPr>
        <p:grpSpPr>
          <a:xfrm>
            <a:off x="6919883" y="4441538"/>
            <a:ext cx="1560830" cy="1435735"/>
            <a:chOff x="0" y="103900"/>
            <a:chExt cx="1561278" cy="1436111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36384DDE-06D3-4623-AA9C-8AAEF33EF6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358" r="12113" b="5771"/>
            <a:stretch/>
          </p:blipFill>
          <p:spPr bwMode="auto">
            <a:xfrm>
              <a:off x="0" y="103900"/>
              <a:ext cx="1561278" cy="1436111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666A27F6-9F91-4231-AB49-6EBE12F4FD9A}"/>
                </a:ext>
              </a:extLst>
            </p:cNvPr>
            <p:cNvSpPr/>
            <p:nvPr/>
          </p:nvSpPr>
          <p:spPr>
            <a:xfrm>
              <a:off x="846840" y="1414914"/>
              <a:ext cx="558196" cy="457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</p:grp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F15F592E-4FDF-4CA9-981E-50FDE3944804}"/>
              </a:ext>
            </a:extLst>
          </p:cNvPr>
          <p:cNvCxnSpPr>
            <a:cxnSpLocks/>
          </p:cNvCxnSpPr>
          <p:nvPr/>
        </p:nvCxnSpPr>
        <p:spPr>
          <a:xfrm>
            <a:off x="5375920" y="5168428"/>
            <a:ext cx="1224136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Picture 27">
            <a:extLst>
              <a:ext uri="{FF2B5EF4-FFF2-40B4-BE49-F238E27FC236}">
                <a16:creationId xmlns:a16="http://schemas.microsoft.com/office/drawing/2014/main" id="{4F277648-25F4-4F8B-8F1D-73BC70C955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71374" y="4815132"/>
            <a:ext cx="664522" cy="377985"/>
          </a:xfrm>
          <a:prstGeom prst="rect">
            <a:avLst/>
          </a:prstGeom>
        </p:spPr>
      </p:pic>
      <p:sp>
        <p:nvSpPr>
          <p:cNvPr id="29" name="Content Placeholder 2">
            <a:extLst>
              <a:ext uri="{FF2B5EF4-FFF2-40B4-BE49-F238E27FC236}">
                <a16:creationId xmlns:a16="http://schemas.microsoft.com/office/drawing/2014/main" id="{B124F05D-0493-4ED5-B59B-790FE7399C93}"/>
              </a:ext>
            </a:extLst>
          </p:cNvPr>
          <p:cNvSpPr txBox="1">
            <a:spLocks/>
          </p:cNvSpPr>
          <p:nvPr/>
        </p:nvSpPr>
        <p:spPr bwMode="auto">
          <a:xfrm>
            <a:off x="5176665" y="6055192"/>
            <a:ext cx="1778895" cy="523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30000"/>
              </a:spcBef>
              <a:spcAft>
                <a:spcPct val="0"/>
              </a:spcAft>
              <a:buChar char="•"/>
              <a:defRPr sz="3200">
                <a:solidFill>
                  <a:srgbClr val="2A196F"/>
                </a:solidFill>
                <a:latin typeface="+mn-lt"/>
                <a:ea typeface="MS PGothic" pitchFamily="34" charset="-128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30000"/>
              </a:spcBef>
              <a:spcAft>
                <a:spcPct val="0"/>
              </a:spcAft>
              <a:buFont typeface="TUOS Stephenson" panose="02070503080000020004" pitchFamily="18" charset="0"/>
              <a:buChar char="•"/>
              <a:defRPr sz="2800">
                <a:solidFill>
                  <a:srgbClr val="2A196F"/>
                </a:solidFill>
                <a:latin typeface="+mn-lt"/>
                <a:ea typeface="MS PGothic" pitchFamily="34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2A196F"/>
                </a:solidFill>
                <a:latin typeface="+mn-lt"/>
                <a:ea typeface="MS PGothic" pitchFamily="34" charset="-128"/>
              </a:defRPr>
            </a:lvl3pPr>
            <a:lvl4pPr marL="1600200" indent="-22860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Font typeface="TUOS Stephenson" panose="02070503080000020004" pitchFamily="18" charset="0"/>
              <a:defRPr sz="1400">
                <a:solidFill>
                  <a:srgbClr val="2A196F"/>
                </a:solidFill>
                <a:latin typeface="+mn-lt"/>
                <a:ea typeface="MS PGothic" pitchFamily="34" charset="-128"/>
              </a:defRPr>
            </a:lvl4pPr>
            <a:lvl5pPr marL="2057400" indent="-228600" algn="l" rtl="0" eaLnBrk="0" fontAlgn="base" hangingPunct="0">
              <a:lnSpc>
                <a:spcPct val="140000"/>
              </a:lnSpc>
              <a:spcBef>
                <a:spcPct val="20000"/>
              </a:spcBef>
              <a:spcAft>
                <a:spcPct val="0"/>
              </a:spcAft>
              <a:buFont typeface="TUOS Stephenson" panose="02070503080000020004" pitchFamily="18" charset="0"/>
              <a:buChar char="•"/>
              <a:defRPr sz="900">
                <a:solidFill>
                  <a:srgbClr val="2A196F"/>
                </a:solidFill>
                <a:latin typeface="+mn-lt"/>
                <a:ea typeface="MS PGothic" pitchFamily="34" charset="-128"/>
              </a:defRPr>
            </a:lvl5pPr>
            <a:lvl6pPr marL="2514600" indent="-228600" algn="l" rtl="0" eaLnBrk="1" fontAlgn="base" hangingPunct="1">
              <a:lnSpc>
                <a:spcPct val="140000"/>
              </a:lnSpc>
              <a:spcBef>
                <a:spcPct val="20000"/>
              </a:spcBef>
              <a:spcAft>
                <a:spcPct val="0"/>
              </a:spcAft>
              <a:buFont typeface="TUOS Stephenson" pitchFamily="-128" charset="0"/>
              <a:buChar char="•"/>
              <a:defRPr sz="900">
                <a:solidFill>
                  <a:srgbClr val="2A196F"/>
                </a:solidFill>
                <a:latin typeface="+mn-lt"/>
              </a:defRPr>
            </a:lvl6pPr>
            <a:lvl7pPr marL="2971800" indent="-228600" algn="l" rtl="0" eaLnBrk="1" fontAlgn="base" hangingPunct="1">
              <a:lnSpc>
                <a:spcPct val="140000"/>
              </a:lnSpc>
              <a:spcBef>
                <a:spcPct val="20000"/>
              </a:spcBef>
              <a:spcAft>
                <a:spcPct val="0"/>
              </a:spcAft>
              <a:buFont typeface="TUOS Stephenson" pitchFamily="-128" charset="0"/>
              <a:buChar char="•"/>
              <a:defRPr sz="900">
                <a:solidFill>
                  <a:srgbClr val="2A196F"/>
                </a:solidFill>
                <a:latin typeface="+mn-lt"/>
              </a:defRPr>
            </a:lvl7pPr>
            <a:lvl8pPr marL="3429000" indent="-228600" algn="l" rtl="0" eaLnBrk="1" fontAlgn="base" hangingPunct="1">
              <a:lnSpc>
                <a:spcPct val="140000"/>
              </a:lnSpc>
              <a:spcBef>
                <a:spcPct val="20000"/>
              </a:spcBef>
              <a:spcAft>
                <a:spcPct val="0"/>
              </a:spcAft>
              <a:buFont typeface="TUOS Stephenson" pitchFamily="-128" charset="0"/>
              <a:buChar char="•"/>
              <a:defRPr sz="900">
                <a:solidFill>
                  <a:srgbClr val="2A196F"/>
                </a:solidFill>
                <a:latin typeface="+mn-lt"/>
              </a:defRPr>
            </a:lvl8pPr>
            <a:lvl9pPr marL="3886200" indent="-228600" algn="l" rtl="0" eaLnBrk="1" fontAlgn="base" hangingPunct="1">
              <a:lnSpc>
                <a:spcPct val="140000"/>
              </a:lnSpc>
              <a:spcBef>
                <a:spcPct val="20000"/>
              </a:spcBef>
              <a:spcAft>
                <a:spcPct val="0"/>
              </a:spcAft>
              <a:buFont typeface="TUOS Stephenson" pitchFamily="-128" charset="0"/>
              <a:buChar char="•"/>
              <a:defRPr sz="900">
                <a:solidFill>
                  <a:srgbClr val="2A196F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GB" sz="1800" kern="0" dirty="0"/>
              <a:t>Scale bars: </a:t>
            </a:r>
            <a:r>
              <a:rPr lang="en-GB" sz="1800" dirty="0"/>
              <a:t>1 </a:t>
            </a:r>
            <a:r>
              <a:rPr lang="en-GB" sz="1800" i="1" dirty="0"/>
              <a:t>μ</a:t>
            </a:r>
            <a:r>
              <a:rPr lang="en-GB" sz="1800" dirty="0"/>
              <a:t>m</a:t>
            </a:r>
            <a:endParaRPr lang="en-GB" sz="1800" kern="0" dirty="0"/>
          </a:p>
        </p:txBody>
      </p:sp>
    </p:spTree>
    <p:extLst>
      <p:ext uri="{BB962C8B-B14F-4D97-AF65-F5344CB8AC3E}">
        <p14:creationId xmlns:p14="http://schemas.microsoft.com/office/powerpoint/2010/main" val="232413889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25B80E-B072-4D02-84C2-DF3A550BDD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Thermal control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4E93B0-CC8B-4AE7-9733-69ABC6FC10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87576" y="2290193"/>
            <a:ext cx="3646929" cy="1953515"/>
          </a:xfrm>
        </p:spPr>
        <p:txBody>
          <a:bodyPr/>
          <a:lstStyle/>
          <a:p>
            <a:r>
              <a:rPr lang="en-GB" sz="2400" dirty="0"/>
              <a:t>Low ramp rates</a:t>
            </a:r>
          </a:p>
          <a:p>
            <a:r>
              <a:rPr lang="en-GB" sz="2400" dirty="0"/>
              <a:t>Low temperatures</a:t>
            </a:r>
          </a:p>
          <a:p>
            <a:r>
              <a:rPr lang="en-GB" sz="2400" dirty="0"/>
              <a:t>Salt – thermal sink</a:t>
            </a:r>
          </a:p>
          <a:p>
            <a:r>
              <a:rPr lang="en-GB" sz="2400" dirty="0"/>
              <a:t>Two-step reduction</a:t>
            </a:r>
          </a:p>
          <a:p>
            <a:endParaRPr lang="en-GB" sz="2800" dirty="0"/>
          </a:p>
          <a:p>
            <a:endParaRPr lang="en-GB" sz="28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1AE838-7532-454F-8233-3ED6E1E2EC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2E28BBE-4E92-4B2E-9C6F-C30F1CA4714D}" type="datetime1">
              <a:rPr lang="en-GB" altLang="en-US" smtClean="0"/>
              <a:pPr>
                <a:defRPr/>
              </a:pPr>
              <a:t>16/09/2021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ABBBB3-4D8B-4389-8AE7-A93E93B615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altLang="en-US"/>
              <a:t>© The University of Sheffield</a:t>
            </a:r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4C95B8-874E-4D7B-9F09-C1AA7322D6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30EF6-6C13-413D-A541-8FA2732E8850}" type="slidenum">
              <a:rPr lang="en-GB" altLang="en-US" smtClean="0"/>
              <a:pPr/>
              <a:t>38</a:t>
            </a:fld>
            <a:endParaRPr lang="en-GB" alt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D700869-32EA-4E47-A847-497F31FF1462}"/>
              </a:ext>
            </a:extLst>
          </p:cNvPr>
          <p:cNvSpPr txBox="1"/>
          <p:nvPr/>
        </p:nvSpPr>
        <p:spPr>
          <a:xfrm>
            <a:off x="2196622" y="6127906"/>
            <a:ext cx="7571787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buAutoNum type="arabicParenBoth"/>
            </a:pPr>
            <a:r>
              <a:rPr lang="en-US" sz="1100" dirty="0">
                <a:solidFill>
                  <a:srgbClr val="4F4671"/>
                </a:solidFill>
              </a:rPr>
              <a:t>W. Luo, X. Wang, C. Meyers, N. </a:t>
            </a:r>
            <a:r>
              <a:rPr lang="en-US" sz="1100" dirty="0" err="1">
                <a:solidFill>
                  <a:srgbClr val="4F4671"/>
                </a:solidFill>
              </a:rPr>
              <a:t>Wannenmacher</a:t>
            </a:r>
            <a:r>
              <a:rPr lang="en-US" sz="1100" dirty="0">
                <a:solidFill>
                  <a:srgbClr val="4F4671"/>
                </a:solidFill>
              </a:rPr>
              <a:t>, W. </a:t>
            </a:r>
            <a:r>
              <a:rPr lang="en-US" sz="1100" dirty="0" err="1">
                <a:solidFill>
                  <a:srgbClr val="4F4671"/>
                </a:solidFill>
              </a:rPr>
              <a:t>Sirisaksoontorn</a:t>
            </a:r>
            <a:r>
              <a:rPr lang="en-US" sz="1100" dirty="0">
                <a:solidFill>
                  <a:srgbClr val="4F4671"/>
                </a:solidFill>
              </a:rPr>
              <a:t>, M. M. Lerner and X. Ji, Sci. Rep., 2013.</a:t>
            </a:r>
          </a:p>
          <a:p>
            <a:pPr marL="228600" indent="-228600">
              <a:buAutoNum type="arabicParenBoth"/>
            </a:pPr>
            <a:r>
              <a:rPr lang="en-US" sz="1050" dirty="0">
                <a:solidFill>
                  <a:srgbClr val="4F4671"/>
                </a:solidFill>
              </a:rPr>
              <a:t>S. A. Martell, Y. Lai, E. Traver, J. </a:t>
            </a:r>
            <a:r>
              <a:rPr lang="en-US" sz="1050" dirty="0" err="1">
                <a:solidFill>
                  <a:srgbClr val="4F4671"/>
                </a:solidFill>
              </a:rPr>
              <a:t>MacInnis</a:t>
            </a:r>
            <a:r>
              <a:rPr lang="en-US" sz="1050" dirty="0">
                <a:solidFill>
                  <a:srgbClr val="4F4671"/>
                </a:solidFill>
              </a:rPr>
              <a:t>, D. D. Richards, S. </a:t>
            </a:r>
            <a:r>
              <a:rPr lang="en-US" sz="1050" dirty="0" err="1">
                <a:solidFill>
                  <a:srgbClr val="4F4671"/>
                </a:solidFill>
              </a:rPr>
              <a:t>MacQuarrie</a:t>
            </a:r>
            <a:r>
              <a:rPr lang="en-US" sz="1050" dirty="0">
                <a:solidFill>
                  <a:srgbClr val="4F4671"/>
                </a:solidFill>
              </a:rPr>
              <a:t> and M. </a:t>
            </a:r>
            <a:r>
              <a:rPr lang="en-US" sz="1050" dirty="0" err="1">
                <a:solidFill>
                  <a:srgbClr val="4F4671"/>
                </a:solidFill>
              </a:rPr>
              <a:t>Dasog</a:t>
            </a:r>
            <a:r>
              <a:rPr lang="en-US" sz="1050" dirty="0">
                <a:solidFill>
                  <a:srgbClr val="4F4671"/>
                </a:solidFill>
              </a:rPr>
              <a:t>, ACS Appl. Nano Mater., 2019.</a:t>
            </a:r>
          </a:p>
          <a:p>
            <a:endParaRPr lang="en-US" sz="11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75E8048-7244-4AE6-AC03-E6B9CE4A43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4334845"/>
            <a:ext cx="3480366" cy="183060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2B75466-0EFC-494F-BE10-3F71D73DAB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2104" y="4279785"/>
            <a:ext cx="2028306" cy="185890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A88CF66-D71B-4DD1-9CA3-C68F00F4459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0178" r="51927"/>
          <a:stretch/>
        </p:blipFill>
        <p:spPr>
          <a:xfrm>
            <a:off x="8432479" y="3177899"/>
            <a:ext cx="1616509" cy="135073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CC16423-750A-40CD-A0CF-9FB1137DCF2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2122" b="50937"/>
          <a:stretch/>
        </p:blipFill>
        <p:spPr>
          <a:xfrm>
            <a:off x="5987613" y="2512182"/>
            <a:ext cx="1609951" cy="133016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38C4E81-D31C-4A24-94A5-90137854DDD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2122" b="50282"/>
          <a:stretch/>
        </p:blipFill>
        <p:spPr>
          <a:xfrm>
            <a:off x="8420747" y="1663161"/>
            <a:ext cx="1609950" cy="1347903"/>
          </a:xfrm>
          <a:prstGeom prst="rect">
            <a:avLst/>
          </a:prstGeom>
        </p:spPr>
      </p:pic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20AC19CB-7DBE-47FB-8109-F3B000F10967}"/>
              </a:ext>
            </a:extLst>
          </p:cNvPr>
          <p:cNvCxnSpPr>
            <a:cxnSpLocks/>
          </p:cNvCxnSpPr>
          <p:nvPr/>
        </p:nvCxnSpPr>
        <p:spPr bwMode="auto">
          <a:xfrm flipV="1">
            <a:off x="7741694" y="2326327"/>
            <a:ext cx="446839" cy="413859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74C907D3-D593-4D75-91D9-3786DDF4B593}"/>
              </a:ext>
            </a:extLst>
          </p:cNvPr>
          <p:cNvCxnSpPr>
            <a:cxnSpLocks/>
          </p:cNvCxnSpPr>
          <p:nvPr/>
        </p:nvCxnSpPr>
        <p:spPr bwMode="auto">
          <a:xfrm>
            <a:off x="7750672" y="3732878"/>
            <a:ext cx="446839" cy="387749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6A6836F0-4564-40C0-8484-83761DC48035}"/>
              </a:ext>
            </a:extLst>
          </p:cNvPr>
          <p:cNvSpPr txBox="1">
            <a:spLocks/>
          </p:cNvSpPr>
          <p:nvPr/>
        </p:nvSpPr>
        <p:spPr bwMode="auto">
          <a:xfrm>
            <a:off x="7494871" y="1925433"/>
            <a:ext cx="809769" cy="52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30000"/>
              </a:spcBef>
              <a:spcAft>
                <a:spcPct val="0"/>
              </a:spcAft>
              <a:buChar char="•"/>
              <a:defRPr sz="3200">
                <a:solidFill>
                  <a:srgbClr val="2A196F"/>
                </a:solidFill>
                <a:latin typeface="+mn-lt"/>
                <a:ea typeface="MS PGothic" pitchFamily="34" charset="-128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30000"/>
              </a:spcBef>
              <a:spcAft>
                <a:spcPct val="0"/>
              </a:spcAft>
              <a:buFont typeface="TUOS Stephenson" panose="02070503080000020004" pitchFamily="18" charset="0"/>
              <a:buChar char="•"/>
              <a:defRPr sz="2800">
                <a:solidFill>
                  <a:srgbClr val="2A196F"/>
                </a:solidFill>
                <a:latin typeface="+mn-lt"/>
                <a:ea typeface="MS PGothic" pitchFamily="34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2A196F"/>
                </a:solidFill>
                <a:latin typeface="+mn-lt"/>
                <a:ea typeface="MS PGothic" pitchFamily="34" charset="-128"/>
              </a:defRPr>
            </a:lvl3pPr>
            <a:lvl4pPr marL="1600200" indent="-22860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Font typeface="TUOS Stephenson" panose="02070503080000020004" pitchFamily="18" charset="0"/>
              <a:defRPr sz="1400">
                <a:solidFill>
                  <a:srgbClr val="2A196F"/>
                </a:solidFill>
                <a:latin typeface="+mn-lt"/>
                <a:ea typeface="MS PGothic" pitchFamily="34" charset="-128"/>
              </a:defRPr>
            </a:lvl4pPr>
            <a:lvl5pPr marL="2057400" indent="-228600" algn="l" rtl="0" eaLnBrk="0" fontAlgn="base" hangingPunct="0">
              <a:lnSpc>
                <a:spcPct val="140000"/>
              </a:lnSpc>
              <a:spcBef>
                <a:spcPct val="20000"/>
              </a:spcBef>
              <a:spcAft>
                <a:spcPct val="0"/>
              </a:spcAft>
              <a:buFont typeface="TUOS Stephenson" panose="02070503080000020004" pitchFamily="18" charset="0"/>
              <a:buChar char="•"/>
              <a:defRPr sz="900">
                <a:solidFill>
                  <a:srgbClr val="2A196F"/>
                </a:solidFill>
                <a:latin typeface="+mn-lt"/>
                <a:ea typeface="MS PGothic" pitchFamily="34" charset="-128"/>
              </a:defRPr>
            </a:lvl5pPr>
            <a:lvl6pPr marL="2514600" indent="-228600" algn="l" rtl="0" eaLnBrk="1" fontAlgn="base" hangingPunct="1">
              <a:lnSpc>
                <a:spcPct val="140000"/>
              </a:lnSpc>
              <a:spcBef>
                <a:spcPct val="20000"/>
              </a:spcBef>
              <a:spcAft>
                <a:spcPct val="0"/>
              </a:spcAft>
              <a:buFont typeface="TUOS Stephenson" pitchFamily="-128" charset="0"/>
              <a:buChar char="•"/>
              <a:defRPr sz="900">
                <a:solidFill>
                  <a:srgbClr val="2A196F"/>
                </a:solidFill>
                <a:latin typeface="+mn-lt"/>
              </a:defRPr>
            </a:lvl6pPr>
            <a:lvl7pPr marL="2971800" indent="-228600" algn="l" rtl="0" eaLnBrk="1" fontAlgn="base" hangingPunct="1">
              <a:lnSpc>
                <a:spcPct val="140000"/>
              </a:lnSpc>
              <a:spcBef>
                <a:spcPct val="20000"/>
              </a:spcBef>
              <a:spcAft>
                <a:spcPct val="0"/>
              </a:spcAft>
              <a:buFont typeface="TUOS Stephenson" pitchFamily="-128" charset="0"/>
              <a:buChar char="•"/>
              <a:defRPr sz="900">
                <a:solidFill>
                  <a:srgbClr val="2A196F"/>
                </a:solidFill>
                <a:latin typeface="+mn-lt"/>
              </a:defRPr>
            </a:lvl7pPr>
            <a:lvl8pPr marL="3429000" indent="-228600" algn="l" rtl="0" eaLnBrk="1" fontAlgn="base" hangingPunct="1">
              <a:lnSpc>
                <a:spcPct val="140000"/>
              </a:lnSpc>
              <a:spcBef>
                <a:spcPct val="20000"/>
              </a:spcBef>
              <a:spcAft>
                <a:spcPct val="0"/>
              </a:spcAft>
              <a:buFont typeface="TUOS Stephenson" pitchFamily="-128" charset="0"/>
              <a:buChar char="•"/>
              <a:defRPr sz="900">
                <a:solidFill>
                  <a:srgbClr val="2A196F"/>
                </a:solidFill>
                <a:latin typeface="+mn-lt"/>
              </a:defRPr>
            </a:lvl8pPr>
            <a:lvl9pPr marL="3886200" indent="-228600" algn="l" rtl="0" eaLnBrk="1" fontAlgn="base" hangingPunct="1">
              <a:lnSpc>
                <a:spcPct val="140000"/>
              </a:lnSpc>
              <a:spcBef>
                <a:spcPct val="20000"/>
              </a:spcBef>
              <a:spcAft>
                <a:spcPct val="0"/>
              </a:spcAft>
              <a:buFont typeface="TUOS Stephenson" pitchFamily="-128" charset="0"/>
              <a:buChar char="•"/>
              <a:defRPr sz="900">
                <a:solidFill>
                  <a:srgbClr val="2A196F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GB" sz="1400" kern="0" dirty="0"/>
              <a:t>Without NaCl</a:t>
            </a:r>
            <a:endParaRPr lang="en-GB" sz="2000" kern="0" dirty="0"/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C6DC097E-E187-4EBF-9BA5-C1DB7C88FBD5}"/>
              </a:ext>
            </a:extLst>
          </p:cNvPr>
          <p:cNvSpPr txBox="1">
            <a:spLocks/>
          </p:cNvSpPr>
          <p:nvPr/>
        </p:nvSpPr>
        <p:spPr bwMode="auto">
          <a:xfrm>
            <a:off x="7750672" y="3258135"/>
            <a:ext cx="729789" cy="643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30000"/>
              </a:spcBef>
              <a:spcAft>
                <a:spcPct val="0"/>
              </a:spcAft>
              <a:buChar char="•"/>
              <a:defRPr sz="3200">
                <a:solidFill>
                  <a:srgbClr val="2A196F"/>
                </a:solidFill>
                <a:latin typeface="+mn-lt"/>
                <a:ea typeface="MS PGothic" pitchFamily="34" charset="-128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30000"/>
              </a:spcBef>
              <a:spcAft>
                <a:spcPct val="0"/>
              </a:spcAft>
              <a:buFont typeface="TUOS Stephenson" panose="02070503080000020004" pitchFamily="18" charset="0"/>
              <a:buChar char="•"/>
              <a:defRPr sz="2800">
                <a:solidFill>
                  <a:srgbClr val="2A196F"/>
                </a:solidFill>
                <a:latin typeface="+mn-lt"/>
                <a:ea typeface="MS PGothic" pitchFamily="34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2A196F"/>
                </a:solidFill>
                <a:latin typeface="+mn-lt"/>
                <a:ea typeface="MS PGothic" pitchFamily="34" charset="-128"/>
              </a:defRPr>
            </a:lvl3pPr>
            <a:lvl4pPr marL="1600200" indent="-22860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Font typeface="TUOS Stephenson" panose="02070503080000020004" pitchFamily="18" charset="0"/>
              <a:defRPr sz="1400">
                <a:solidFill>
                  <a:srgbClr val="2A196F"/>
                </a:solidFill>
                <a:latin typeface="+mn-lt"/>
                <a:ea typeface="MS PGothic" pitchFamily="34" charset="-128"/>
              </a:defRPr>
            </a:lvl4pPr>
            <a:lvl5pPr marL="2057400" indent="-228600" algn="l" rtl="0" eaLnBrk="0" fontAlgn="base" hangingPunct="0">
              <a:lnSpc>
                <a:spcPct val="140000"/>
              </a:lnSpc>
              <a:spcBef>
                <a:spcPct val="20000"/>
              </a:spcBef>
              <a:spcAft>
                <a:spcPct val="0"/>
              </a:spcAft>
              <a:buFont typeface="TUOS Stephenson" panose="02070503080000020004" pitchFamily="18" charset="0"/>
              <a:buChar char="•"/>
              <a:defRPr sz="900">
                <a:solidFill>
                  <a:srgbClr val="2A196F"/>
                </a:solidFill>
                <a:latin typeface="+mn-lt"/>
                <a:ea typeface="MS PGothic" pitchFamily="34" charset="-128"/>
              </a:defRPr>
            </a:lvl5pPr>
            <a:lvl6pPr marL="2514600" indent="-228600" algn="l" rtl="0" eaLnBrk="1" fontAlgn="base" hangingPunct="1">
              <a:lnSpc>
                <a:spcPct val="140000"/>
              </a:lnSpc>
              <a:spcBef>
                <a:spcPct val="20000"/>
              </a:spcBef>
              <a:spcAft>
                <a:spcPct val="0"/>
              </a:spcAft>
              <a:buFont typeface="TUOS Stephenson" pitchFamily="-128" charset="0"/>
              <a:buChar char="•"/>
              <a:defRPr sz="900">
                <a:solidFill>
                  <a:srgbClr val="2A196F"/>
                </a:solidFill>
                <a:latin typeface="+mn-lt"/>
              </a:defRPr>
            </a:lvl6pPr>
            <a:lvl7pPr marL="2971800" indent="-228600" algn="l" rtl="0" eaLnBrk="1" fontAlgn="base" hangingPunct="1">
              <a:lnSpc>
                <a:spcPct val="140000"/>
              </a:lnSpc>
              <a:spcBef>
                <a:spcPct val="20000"/>
              </a:spcBef>
              <a:spcAft>
                <a:spcPct val="0"/>
              </a:spcAft>
              <a:buFont typeface="TUOS Stephenson" pitchFamily="-128" charset="0"/>
              <a:buChar char="•"/>
              <a:defRPr sz="900">
                <a:solidFill>
                  <a:srgbClr val="2A196F"/>
                </a:solidFill>
                <a:latin typeface="+mn-lt"/>
              </a:defRPr>
            </a:lvl7pPr>
            <a:lvl8pPr marL="3429000" indent="-228600" algn="l" rtl="0" eaLnBrk="1" fontAlgn="base" hangingPunct="1">
              <a:lnSpc>
                <a:spcPct val="140000"/>
              </a:lnSpc>
              <a:spcBef>
                <a:spcPct val="20000"/>
              </a:spcBef>
              <a:spcAft>
                <a:spcPct val="0"/>
              </a:spcAft>
              <a:buFont typeface="TUOS Stephenson" pitchFamily="-128" charset="0"/>
              <a:buChar char="•"/>
              <a:defRPr sz="900">
                <a:solidFill>
                  <a:srgbClr val="2A196F"/>
                </a:solidFill>
                <a:latin typeface="+mn-lt"/>
              </a:defRPr>
            </a:lvl8pPr>
            <a:lvl9pPr marL="3886200" indent="-228600" algn="l" rtl="0" eaLnBrk="1" fontAlgn="base" hangingPunct="1">
              <a:lnSpc>
                <a:spcPct val="140000"/>
              </a:lnSpc>
              <a:spcBef>
                <a:spcPct val="20000"/>
              </a:spcBef>
              <a:spcAft>
                <a:spcPct val="0"/>
              </a:spcAft>
              <a:buFont typeface="TUOS Stephenson" pitchFamily="-128" charset="0"/>
              <a:buChar char="•"/>
              <a:defRPr sz="900">
                <a:solidFill>
                  <a:srgbClr val="2A196F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GB" sz="1400" kern="0" dirty="0"/>
              <a:t>With NaCl</a:t>
            </a:r>
            <a:endParaRPr lang="en-GB" sz="2000" kern="0" dirty="0"/>
          </a:p>
        </p:txBody>
      </p:sp>
    </p:spTree>
    <p:extLst>
      <p:ext uri="{BB962C8B-B14F-4D97-AF65-F5344CB8AC3E}">
        <p14:creationId xmlns:p14="http://schemas.microsoft.com/office/powerpoint/2010/main" val="333947085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B064E6-E55F-4AA9-B1D8-D60F13C7B4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Eutectic reduction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B86493-F34C-44F6-B5D9-4D4CA826BE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87575" y="2362200"/>
            <a:ext cx="8229600" cy="982216"/>
          </a:xfrm>
        </p:spPr>
        <p:txBody>
          <a:bodyPr/>
          <a:lstStyle/>
          <a:p>
            <a:r>
              <a:rPr lang="en-GB" sz="2400" dirty="0">
                <a:latin typeface="TUOS Blake (Body)"/>
                <a:cs typeface="Arial" panose="020B0604020202020204" pitchFamily="34" charset="0"/>
              </a:rPr>
              <a:t>Reduction proceeds at 4</a:t>
            </a:r>
            <a:r>
              <a:rPr lang="en-GB" sz="2400" dirty="0"/>
              <a:t>50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º</a:t>
            </a:r>
            <a:r>
              <a:rPr lang="en-GB" sz="2400" dirty="0">
                <a:latin typeface="TUOS Blake (Body)"/>
                <a:cs typeface="Arial" panose="020B0604020202020204" pitchFamily="34" charset="0"/>
              </a:rPr>
              <a:t>C</a:t>
            </a:r>
            <a:endParaRPr lang="en-GB" sz="2400" dirty="0"/>
          </a:p>
          <a:p>
            <a:r>
              <a:rPr lang="en-GB" sz="2400" dirty="0"/>
              <a:t>Mg-Al eutectic is formed at 650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º</a:t>
            </a:r>
            <a:r>
              <a:rPr lang="en-GB" sz="2400" dirty="0">
                <a:latin typeface="TUOS Blake (Body)"/>
                <a:cs typeface="Arial" panose="020B0604020202020204" pitchFamily="34" charset="0"/>
              </a:rPr>
              <a:t>C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5E6A57-EFCD-4B4B-B844-C2730271ED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2E28BBE-4E92-4B2E-9C6F-C30F1CA4714D}" type="datetime1">
              <a:rPr lang="en-GB" altLang="en-US" smtClean="0"/>
              <a:pPr>
                <a:defRPr/>
              </a:pPr>
              <a:t>16/09/2021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5185A9-70B9-43B1-B299-5545BA1207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altLang="en-US"/>
              <a:t>© The University of Sheffield</a:t>
            </a:r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8F8048-5701-4E48-9BA0-4AED01E30B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30EF6-6C13-413D-A541-8FA2732E8850}" type="slidenum">
              <a:rPr lang="en-GB" altLang="en-US" smtClean="0"/>
              <a:pPr/>
              <a:t>39</a:t>
            </a:fld>
            <a:endParaRPr lang="en-GB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2ECDFFC-6406-478F-B1E3-5ADE1FA785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4529" y="3429001"/>
            <a:ext cx="4424201" cy="209827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63B153C-7C8D-47FA-809F-B9FF8DCB34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4072" y="3344417"/>
            <a:ext cx="3258466" cy="2775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92046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A9EFFE-0392-42DE-BF9C-34A0F59E83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/>
              <a:t>Sizing up a battery – basic parameters and  calculations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9F569D-3EA4-4FAC-94D4-3025BB1CA6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636912"/>
            <a:ext cx="10515600" cy="2727568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GB" dirty="0"/>
              <a:t>Voltage (V), Current (A)</a:t>
            </a:r>
          </a:p>
          <a:p>
            <a:pPr>
              <a:lnSpc>
                <a:spcPct val="150000"/>
              </a:lnSpc>
            </a:pPr>
            <a:r>
              <a:rPr lang="en-GB" dirty="0"/>
              <a:t>Parallel and series circuits</a:t>
            </a:r>
          </a:p>
          <a:p>
            <a:pPr>
              <a:lnSpc>
                <a:spcPct val="150000"/>
              </a:lnSpc>
            </a:pPr>
            <a:r>
              <a:rPr lang="en-GB" dirty="0"/>
              <a:t>Capacity, energy (Ah, </a:t>
            </a:r>
            <a:r>
              <a:rPr lang="en-GB" dirty="0" err="1"/>
              <a:t>Wh</a:t>
            </a:r>
            <a:r>
              <a:rPr lang="en-GB" dirty="0"/>
              <a:t>)</a:t>
            </a:r>
          </a:p>
          <a:p>
            <a:pPr>
              <a:lnSpc>
                <a:spcPct val="150000"/>
              </a:lnSpc>
            </a:pPr>
            <a:r>
              <a:rPr lang="en-GB" dirty="0"/>
              <a:t>C-rate (C)</a:t>
            </a:r>
          </a:p>
        </p:txBody>
      </p:sp>
    </p:spTree>
    <p:extLst>
      <p:ext uri="{BB962C8B-B14F-4D97-AF65-F5344CB8AC3E}">
        <p14:creationId xmlns:p14="http://schemas.microsoft.com/office/powerpoint/2010/main" val="363329484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FD4173-5CAD-402E-95D2-162D37FC20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St</a:t>
            </a:r>
            <a:r>
              <a:rPr lang="en-GB" dirty="0" err="1">
                <a:latin typeface="TUOS Stephenson (Headings)"/>
                <a:cs typeface="Arial" panose="020B0604020202020204" pitchFamily="34" charset="0"/>
              </a:rPr>
              <a:t>ö</a:t>
            </a:r>
            <a:r>
              <a:rPr lang="en-GB" dirty="0" err="1"/>
              <a:t>ber</a:t>
            </a:r>
            <a:r>
              <a:rPr lang="en-GB" dirty="0"/>
              <a:t> synthesis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A2F40E-02B2-47AC-B6BA-7C1055E687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67608" y="4941168"/>
            <a:ext cx="2253104" cy="666594"/>
          </a:xfrm>
        </p:spPr>
        <p:txBody>
          <a:bodyPr/>
          <a:lstStyle/>
          <a:p>
            <a:pPr marL="0" indent="0">
              <a:buNone/>
            </a:pPr>
            <a:r>
              <a:rPr lang="en-GB" sz="2800" dirty="0">
                <a:latin typeface="+mj-lt"/>
              </a:rPr>
              <a:t>500 </a:t>
            </a:r>
            <a:r>
              <a:rPr lang="en-GB" sz="2800" dirty="0">
                <a:latin typeface="+mj-lt"/>
                <a:cs typeface="Times New Roman" panose="02020603050405020304" pitchFamily="18" charset="0"/>
              </a:rPr>
              <a:t>± 17</a:t>
            </a:r>
            <a:r>
              <a:rPr lang="en-GB" sz="2800" dirty="0">
                <a:latin typeface="+mj-lt"/>
              </a:rPr>
              <a:t> nm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CA66DF-3894-4107-A4ED-9F74F89A94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2E28BBE-4E92-4B2E-9C6F-C30F1CA4714D}" type="datetime1">
              <a:rPr lang="en-GB" altLang="en-US" smtClean="0"/>
              <a:pPr>
                <a:defRPr/>
              </a:pPr>
              <a:t>16/09/2021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E6BC58-2CB4-4E87-80CC-08D66CE2E4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altLang="en-US" dirty="0"/>
              <a:t>© The University of Sheffield</a:t>
            </a:r>
            <a:endParaRPr lang="en-GB" alt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095C1A-86EB-48FF-AF3D-4EB4A7E500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30EF6-6C13-413D-A541-8FA2732E8850}" type="slidenum">
              <a:rPr lang="en-GB" altLang="en-US" smtClean="0"/>
              <a:pPr/>
              <a:t>40</a:t>
            </a:fld>
            <a:endParaRPr lang="en-GB" alt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FB061C73-98F6-444F-A4B3-F94205C75CDF}"/>
              </a:ext>
            </a:extLst>
          </p:cNvPr>
          <p:cNvGrpSpPr>
            <a:grpSpLocks noChangeAspect="1"/>
          </p:cNvGrpSpPr>
          <p:nvPr/>
        </p:nvGrpSpPr>
        <p:grpSpPr>
          <a:xfrm>
            <a:off x="2695973" y="2615608"/>
            <a:ext cx="2037080" cy="1758950"/>
            <a:chOff x="0" y="0"/>
            <a:chExt cx="1798320" cy="1553845"/>
          </a:xfrm>
        </p:grpSpPr>
        <p:pic>
          <p:nvPicPr>
            <p:cNvPr id="8" name="Picture 7" descr="A picture containing standing, indoor, black, building&#10;&#10;Description automatically generated">
              <a:extLst>
                <a:ext uri="{FF2B5EF4-FFF2-40B4-BE49-F238E27FC236}">
                  <a16:creationId xmlns:a16="http://schemas.microsoft.com/office/drawing/2014/main" id="{56C97B91-023B-488B-8F51-50F6A5E2B2D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239"/>
            <a:stretch/>
          </p:blipFill>
          <p:spPr bwMode="auto">
            <a:xfrm>
              <a:off x="0" y="0"/>
              <a:ext cx="1798320" cy="1553845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447618C1-410D-4508-B39C-58BEFB0F234A}"/>
                </a:ext>
              </a:extLst>
            </p:cNvPr>
            <p:cNvSpPr/>
            <p:nvPr/>
          </p:nvSpPr>
          <p:spPr>
            <a:xfrm>
              <a:off x="836763" y="1380227"/>
              <a:ext cx="831215" cy="4891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B8D6B236-610A-45B1-985E-382D9AC28C0E}"/>
              </a:ext>
            </a:extLst>
          </p:cNvPr>
          <p:cNvGrpSpPr>
            <a:grpSpLocks noChangeAspect="1"/>
          </p:cNvGrpSpPr>
          <p:nvPr/>
        </p:nvGrpSpPr>
        <p:grpSpPr>
          <a:xfrm>
            <a:off x="5049127" y="2615608"/>
            <a:ext cx="2037080" cy="1758950"/>
            <a:chOff x="0" y="0"/>
            <a:chExt cx="1799590" cy="1553845"/>
          </a:xfrm>
        </p:grpSpPr>
        <p:pic>
          <p:nvPicPr>
            <p:cNvPr id="11" name="Picture 10" descr="A picture containing food, game&#10;&#10;Description automatically generated">
              <a:extLst>
                <a:ext uri="{FF2B5EF4-FFF2-40B4-BE49-F238E27FC236}">
                  <a16:creationId xmlns:a16="http://schemas.microsoft.com/office/drawing/2014/main" id="{5E593DAD-5B28-4BE4-A6BF-4E2EA30C53C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246"/>
            <a:stretch/>
          </p:blipFill>
          <p:spPr bwMode="auto">
            <a:xfrm>
              <a:off x="0" y="0"/>
              <a:ext cx="1799590" cy="1553845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8A4EA0DA-BA7F-4018-94F1-B6731FBC57A3}"/>
                </a:ext>
              </a:extLst>
            </p:cNvPr>
            <p:cNvSpPr/>
            <p:nvPr/>
          </p:nvSpPr>
          <p:spPr>
            <a:xfrm>
              <a:off x="1095555" y="1380227"/>
              <a:ext cx="560070" cy="4508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</p:grpSp>
      <p:pic>
        <p:nvPicPr>
          <p:cNvPr id="13" name="Picture 12" descr="A picture containing turtle, ocean floor&#10;&#10;Description automatically generated">
            <a:extLst>
              <a:ext uri="{FF2B5EF4-FFF2-40B4-BE49-F238E27FC236}">
                <a16:creationId xmlns:a16="http://schemas.microsoft.com/office/drawing/2014/main" id="{55D3D28A-A690-49D8-A4B8-248A209E72A8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21"/>
          <a:stretch/>
        </p:blipFill>
        <p:spPr bwMode="auto">
          <a:xfrm>
            <a:off x="7414879" y="2615609"/>
            <a:ext cx="2037080" cy="176847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B4C7C12-C43E-49B2-AB20-1CE052E7905E}"/>
              </a:ext>
            </a:extLst>
          </p:cNvPr>
          <p:cNvSpPr txBox="1"/>
          <p:nvPr/>
        </p:nvSpPr>
        <p:spPr>
          <a:xfrm>
            <a:off x="2614073" y="4446167"/>
            <a:ext cx="22008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002060"/>
                </a:solidFill>
              </a:rPr>
              <a:t>Scale bar: 2 </a:t>
            </a:r>
            <a:r>
              <a:rPr lang="el-GR" dirty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μ</a:t>
            </a:r>
            <a:r>
              <a:rPr lang="en-GB" dirty="0">
                <a:solidFill>
                  <a:srgbClr val="002060"/>
                </a:solidFill>
              </a:rPr>
              <a:t>m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DBF9E9E-C69E-4AB5-83CC-55453ADF50E3}"/>
              </a:ext>
            </a:extLst>
          </p:cNvPr>
          <p:cNvSpPr txBox="1"/>
          <p:nvPr/>
        </p:nvSpPr>
        <p:spPr>
          <a:xfrm>
            <a:off x="4903246" y="4446166"/>
            <a:ext cx="23937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002060"/>
                </a:solidFill>
              </a:rPr>
              <a:t>Scale bar: 500 nm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465CBB4-BEFC-4EC2-8D1B-3D5D45AF3E69}"/>
              </a:ext>
            </a:extLst>
          </p:cNvPr>
          <p:cNvSpPr txBox="1"/>
          <p:nvPr/>
        </p:nvSpPr>
        <p:spPr>
          <a:xfrm>
            <a:off x="7337912" y="4446166"/>
            <a:ext cx="22378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002060"/>
                </a:solidFill>
              </a:rPr>
              <a:t>Scale bar: 20 nm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8BF7A5AA-8E52-462A-ABF8-56080C8D5AEA}"/>
              </a:ext>
            </a:extLst>
          </p:cNvPr>
          <p:cNvSpPr txBox="1">
            <a:spLocks/>
          </p:cNvSpPr>
          <p:nvPr/>
        </p:nvSpPr>
        <p:spPr bwMode="auto">
          <a:xfrm>
            <a:off x="7485833" y="4938619"/>
            <a:ext cx="1895173" cy="6066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30000"/>
              </a:spcBef>
              <a:spcAft>
                <a:spcPct val="0"/>
              </a:spcAft>
              <a:buChar char="•"/>
              <a:defRPr sz="3200">
                <a:solidFill>
                  <a:srgbClr val="2A196F"/>
                </a:solidFill>
                <a:latin typeface="+mn-lt"/>
                <a:ea typeface="MS PGothic" pitchFamily="34" charset="-128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30000"/>
              </a:spcBef>
              <a:spcAft>
                <a:spcPct val="0"/>
              </a:spcAft>
              <a:buFont typeface="TUOS Stephenson" panose="02070503080000020004" pitchFamily="18" charset="0"/>
              <a:buChar char="•"/>
              <a:defRPr sz="2800">
                <a:solidFill>
                  <a:srgbClr val="2A196F"/>
                </a:solidFill>
                <a:latin typeface="+mn-lt"/>
                <a:ea typeface="MS PGothic" pitchFamily="34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2A196F"/>
                </a:solidFill>
                <a:latin typeface="+mn-lt"/>
                <a:ea typeface="MS PGothic" pitchFamily="34" charset="-128"/>
              </a:defRPr>
            </a:lvl3pPr>
            <a:lvl4pPr marL="1600200" indent="-22860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Font typeface="TUOS Stephenson" panose="02070503080000020004" pitchFamily="18" charset="0"/>
              <a:defRPr sz="1400">
                <a:solidFill>
                  <a:srgbClr val="2A196F"/>
                </a:solidFill>
                <a:latin typeface="+mn-lt"/>
                <a:ea typeface="MS PGothic" pitchFamily="34" charset="-128"/>
              </a:defRPr>
            </a:lvl4pPr>
            <a:lvl5pPr marL="2057400" indent="-228600" algn="l" rtl="0" eaLnBrk="0" fontAlgn="base" hangingPunct="0">
              <a:lnSpc>
                <a:spcPct val="140000"/>
              </a:lnSpc>
              <a:spcBef>
                <a:spcPct val="20000"/>
              </a:spcBef>
              <a:spcAft>
                <a:spcPct val="0"/>
              </a:spcAft>
              <a:buFont typeface="TUOS Stephenson" panose="02070503080000020004" pitchFamily="18" charset="0"/>
              <a:buChar char="•"/>
              <a:defRPr sz="900">
                <a:solidFill>
                  <a:srgbClr val="2A196F"/>
                </a:solidFill>
                <a:latin typeface="+mn-lt"/>
                <a:ea typeface="MS PGothic" pitchFamily="34" charset="-128"/>
              </a:defRPr>
            </a:lvl5pPr>
            <a:lvl6pPr marL="2514600" indent="-228600" algn="l" rtl="0" eaLnBrk="1" fontAlgn="base" hangingPunct="1">
              <a:lnSpc>
                <a:spcPct val="140000"/>
              </a:lnSpc>
              <a:spcBef>
                <a:spcPct val="20000"/>
              </a:spcBef>
              <a:spcAft>
                <a:spcPct val="0"/>
              </a:spcAft>
              <a:buFont typeface="TUOS Stephenson" pitchFamily="-128" charset="0"/>
              <a:buChar char="•"/>
              <a:defRPr sz="900">
                <a:solidFill>
                  <a:srgbClr val="2A196F"/>
                </a:solidFill>
                <a:latin typeface="+mn-lt"/>
              </a:defRPr>
            </a:lvl6pPr>
            <a:lvl7pPr marL="2971800" indent="-228600" algn="l" rtl="0" eaLnBrk="1" fontAlgn="base" hangingPunct="1">
              <a:lnSpc>
                <a:spcPct val="140000"/>
              </a:lnSpc>
              <a:spcBef>
                <a:spcPct val="20000"/>
              </a:spcBef>
              <a:spcAft>
                <a:spcPct val="0"/>
              </a:spcAft>
              <a:buFont typeface="TUOS Stephenson" pitchFamily="-128" charset="0"/>
              <a:buChar char="•"/>
              <a:defRPr sz="900">
                <a:solidFill>
                  <a:srgbClr val="2A196F"/>
                </a:solidFill>
                <a:latin typeface="+mn-lt"/>
              </a:defRPr>
            </a:lvl7pPr>
            <a:lvl8pPr marL="3429000" indent="-228600" algn="l" rtl="0" eaLnBrk="1" fontAlgn="base" hangingPunct="1">
              <a:lnSpc>
                <a:spcPct val="140000"/>
              </a:lnSpc>
              <a:spcBef>
                <a:spcPct val="20000"/>
              </a:spcBef>
              <a:spcAft>
                <a:spcPct val="0"/>
              </a:spcAft>
              <a:buFont typeface="TUOS Stephenson" pitchFamily="-128" charset="0"/>
              <a:buChar char="•"/>
              <a:defRPr sz="900">
                <a:solidFill>
                  <a:srgbClr val="2A196F"/>
                </a:solidFill>
                <a:latin typeface="+mn-lt"/>
              </a:defRPr>
            </a:lvl8pPr>
            <a:lvl9pPr marL="3886200" indent="-228600" algn="l" rtl="0" eaLnBrk="1" fontAlgn="base" hangingPunct="1">
              <a:lnSpc>
                <a:spcPct val="140000"/>
              </a:lnSpc>
              <a:spcBef>
                <a:spcPct val="20000"/>
              </a:spcBef>
              <a:spcAft>
                <a:spcPct val="0"/>
              </a:spcAft>
              <a:buFont typeface="TUOS Stephenson" pitchFamily="-128" charset="0"/>
              <a:buChar char="•"/>
              <a:defRPr sz="900">
                <a:solidFill>
                  <a:srgbClr val="2A196F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GB" sz="2800" kern="0" dirty="0">
                <a:latin typeface="+mj-lt"/>
              </a:rPr>
              <a:t>20 </a:t>
            </a:r>
            <a:r>
              <a:rPr lang="en-GB" sz="2800" kern="0" dirty="0">
                <a:latin typeface="+mj-lt"/>
                <a:cs typeface="Times New Roman" panose="02020603050405020304" pitchFamily="18" charset="0"/>
              </a:rPr>
              <a:t>±</a:t>
            </a:r>
            <a:r>
              <a:rPr lang="en-GB" sz="2800" kern="0" dirty="0">
                <a:latin typeface="+mj-lt"/>
              </a:rPr>
              <a:t> 2 nm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11636F11-197C-42A3-893D-99E785BADEEE}"/>
              </a:ext>
            </a:extLst>
          </p:cNvPr>
          <p:cNvSpPr txBox="1">
            <a:spLocks/>
          </p:cNvSpPr>
          <p:nvPr/>
        </p:nvSpPr>
        <p:spPr bwMode="auto">
          <a:xfrm>
            <a:off x="5086445" y="4938619"/>
            <a:ext cx="1837817" cy="666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30000"/>
              </a:spcBef>
              <a:spcAft>
                <a:spcPct val="0"/>
              </a:spcAft>
              <a:buChar char="•"/>
              <a:defRPr sz="3200">
                <a:solidFill>
                  <a:srgbClr val="2A196F"/>
                </a:solidFill>
                <a:latin typeface="+mn-lt"/>
                <a:ea typeface="MS PGothic" pitchFamily="34" charset="-128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30000"/>
              </a:spcBef>
              <a:spcAft>
                <a:spcPct val="0"/>
              </a:spcAft>
              <a:buFont typeface="TUOS Stephenson" panose="02070503080000020004" pitchFamily="18" charset="0"/>
              <a:buChar char="•"/>
              <a:defRPr sz="2800">
                <a:solidFill>
                  <a:srgbClr val="2A196F"/>
                </a:solidFill>
                <a:latin typeface="+mn-lt"/>
                <a:ea typeface="MS PGothic" pitchFamily="34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2A196F"/>
                </a:solidFill>
                <a:latin typeface="+mn-lt"/>
                <a:ea typeface="MS PGothic" pitchFamily="34" charset="-128"/>
              </a:defRPr>
            </a:lvl3pPr>
            <a:lvl4pPr marL="1600200" indent="-22860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Font typeface="TUOS Stephenson" panose="02070503080000020004" pitchFamily="18" charset="0"/>
              <a:defRPr sz="1400">
                <a:solidFill>
                  <a:srgbClr val="2A196F"/>
                </a:solidFill>
                <a:latin typeface="+mn-lt"/>
                <a:ea typeface="MS PGothic" pitchFamily="34" charset="-128"/>
              </a:defRPr>
            </a:lvl4pPr>
            <a:lvl5pPr marL="2057400" indent="-228600" algn="l" rtl="0" eaLnBrk="0" fontAlgn="base" hangingPunct="0">
              <a:lnSpc>
                <a:spcPct val="140000"/>
              </a:lnSpc>
              <a:spcBef>
                <a:spcPct val="20000"/>
              </a:spcBef>
              <a:spcAft>
                <a:spcPct val="0"/>
              </a:spcAft>
              <a:buFont typeface="TUOS Stephenson" panose="02070503080000020004" pitchFamily="18" charset="0"/>
              <a:buChar char="•"/>
              <a:defRPr sz="900">
                <a:solidFill>
                  <a:srgbClr val="2A196F"/>
                </a:solidFill>
                <a:latin typeface="+mn-lt"/>
                <a:ea typeface="MS PGothic" pitchFamily="34" charset="-128"/>
              </a:defRPr>
            </a:lvl5pPr>
            <a:lvl6pPr marL="2514600" indent="-228600" algn="l" rtl="0" eaLnBrk="1" fontAlgn="base" hangingPunct="1">
              <a:lnSpc>
                <a:spcPct val="140000"/>
              </a:lnSpc>
              <a:spcBef>
                <a:spcPct val="20000"/>
              </a:spcBef>
              <a:spcAft>
                <a:spcPct val="0"/>
              </a:spcAft>
              <a:buFont typeface="TUOS Stephenson" pitchFamily="-128" charset="0"/>
              <a:buChar char="•"/>
              <a:defRPr sz="900">
                <a:solidFill>
                  <a:srgbClr val="2A196F"/>
                </a:solidFill>
                <a:latin typeface="+mn-lt"/>
              </a:defRPr>
            </a:lvl6pPr>
            <a:lvl7pPr marL="2971800" indent="-228600" algn="l" rtl="0" eaLnBrk="1" fontAlgn="base" hangingPunct="1">
              <a:lnSpc>
                <a:spcPct val="140000"/>
              </a:lnSpc>
              <a:spcBef>
                <a:spcPct val="20000"/>
              </a:spcBef>
              <a:spcAft>
                <a:spcPct val="0"/>
              </a:spcAft>
              <a:buFont typeface="TUOS Stephenson" pitchFamily="-128" charset="0"/>
              <a:buChar char="•"/>
              <a:defRPr sz="900">
                <a:solidFill>
                  <a:srgbClr val="2A196F"/>
                </a:solidFill>
                <a:latin typeface="+mn-lt"/>
              </a:defRPr>
            </a:lvl7pPr>
            <a:lvl8pPr marL="3429000" indent="-228600" algn="l" rtl="0" eaLnBrk="1" fontAlgn="base" hangingPunct="1">
              <a:lnSpc>
                <a:spcPct val="140000"/>
              </a:lnSpc>
              <a:spcBef>
                <a:spcPct val="20000"/>
              </a:spcBef>
              <a:spcAft>
                <a:spcPct val="0"/>
              </a:spcAft>
              <a:buFont typeface="TUOS Stephenson" pitchFamily="-128" charset="0"/>
              <a:buChar char="•"/>
              <a:defRPr sz="900">
                <a:solidFill>
                  <a:srgbClr val="2A196F"/>
                </a:solidFill>
                <a:latin typeface="+mn-lt"/>
              </a:defRPr>
            </a:lvl8pPr>
            <a:lvl9pPr marL="3886200" indent="-228600" algn="l" rtl="0" eaLnBrk="1" fontAlgn="base" hangingPunct="1">
              <a:lnSpc>
                <a:spcPct val="140000"/>
              </a:lnSpc>
              <a:spcBef>
                <a:spcPct val="20000"/>
              </a:spcBef>
              <a:spcAft>
                <a:spcPct val="0"/>
              </a:spcAft>
              <a:buFont typeface="TUOS Stephenson" pitchFamily="-128" charset="0"/>
              <a:buChar char="•"/>
              <a:defRPr sz="900">
                <a:solidFill>
                  <a:srgbClr val="2A196F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GB" sz="2800" kern="0" dirty="0">
                <a:latin typeface="+mj-lt"/>
              </a:rPr>
              <a:t>75 </a:t>
            </a:r>
            <a:r>
              <a:rPr lang="en-GB" sz="2800" kern="0" dirty="0">
                <a:latin typeface="+mj-lt"/>
                <a:cs typeface="Times New Roman" panose="02020603050405020304" pitchFamily="18" charset="0"/>
              </a:rPr>
              <a:t>±</a:t>
            </a:r>
            <a:r>
              <a:rPr lang="en-GB" sz="2800" kern="0" dirty="0">
                <a:latin typeface="+mj-lt"/>
              </a:rPr>
              <a:t> 8 nm</a:t>
            </a:r>
          </a:p>
        </p:txBody>
      </p:sp>
    </p:spTree>
    <p:extLst>
      <p:ext uri="{BB962C8B-B14F-4D97-AF65-F5344CB8AC3E}">
        <p14:creationId xmlns:p14="http://schemas.microsoft.com/office/powerpoint/2010/main" val="21778000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BF3F5A-3974-4A85-A5C4-8140F3CA7A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MgTR</a:t>
            </a:r>
            <a:r>
              <a:rPr lang="en-GB" dirty="0"/>
              <a:t> – 500 nm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338986-B3F7-4C4F-93D1-BFFDD4836F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2E28BBE-4E92-4B2E-9C6F-C30F1CA4714D}" type="datetime1">
              <a:rPr lang="en-GB" altLang="en-US" smtClean="0"/>
              <a:pPr>
                <a:defRPr/>
              </a:pPr>
              <a:t>16/09/2021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12BE28-B5D1-4740-A74D-F925E33DBF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altLang="en-US"/>
              <a:t>© The University of Sheffield</a:t>
            </a:r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0A38E4-0144-4BB6-A210-4AA216E93F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30EF6-6C13-413D-A541-8FA2732E8850}" type="slidenum">
              <a:rPr lang="en-GB" altLang="en-US" smtClean="0"/>
              <a:pPr/>
              <a:t>41</a:t>
            </a:fld>
            <a:endParaRPr lang="en-GB" alt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96AEEC7-59B6-473B-9B1D-E286E2649047}"/>
              </a:ext>
            </a:extLst>
          </p:cNvPr>
          <p:cNvSpPr txBox="1"/>
          <p:nvPr/>
        </p:nvSpPr>
        <p:spPr>
          <a:xfrm>
            <a:off x="3124200" y="5486401"/>
            <a:ext cx="22008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002060"/>
                </a:solidFill>
              </a:rPr>
              <a:t>Scale bar: 1 </a:t>
            </a:r>
            <a:r>
              <a:rPr lang="el-GR" dirty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μ</a:t>
            </a:r>
            <a:r>
              <a:rPr lang="en-GB" dirty="0">
                <a:solidFill>
                  <a:srgbClr val="002060"/>
                </a:solidFill>
              </a:rPr>
              <a:t>m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0246EDE-4759-4CD9-B35D-EC6FB7392EC3}"/>
              </a:ext>
            </a:extLst>
          </p:cNvPr>
          <p:cNvGrpSpPr/>
          <p:nvPr/>
        </p:nvGrpSpPr>
        <p:grpSpPr>
          <a:xfrm>
            <a:off x="2773955" y="2593571"/>
            <a:ext cx="1439545" cy="1326596"/>
            <a:chOff x="1150517" y="2669829"/>
            <a:chExt cx="1439545" cy="1326596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46B62044-A7E2-4CC5-A0EC-8C61C57BEB2C}"/>
                </a:ext>
              </a:extLst>
            </p:cNvPr>
            <p:cNvGrpSpPr/>
            <p:nvPr/>
          </p:nvGrpSpPr>
          <p:grpSpPr>
            <a:xfrm>
              <a:off x="1150517" y="2671815"/>
              <a:ext cx="1439545" cy="1324610"/>
              <a:chOff x="1173033" y="2212435"/>
              <a:chExt cx="1439545" cy="1324610"/>
            </a:xfrm>
          </p:grpSpPr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4AB030C6-A72D-4133-A4B3-B865117951D0}"/>
                  </a:ext>
                </a:extLst>
              </p:cNvPr>
              <p:cNvPicPr/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285" r="13030" b="6755"/>
              <a:stretch/>
            </p:blipFill>
            <p:spPr bwMode="auto">
              <a:xfrm>
                <a:off x="1173033" y="2212435"/>
                <a:ext cx="1439545" cy="1324610"/>
              </a:xfrm>
              <a:prstGeom prst="rect">
                <a:avLst/>
              </a:prstGeom>
              <a:noFill/>
              <a:ln>
                <a:noFill/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911D5DDD-0EF3-4DD1-A1FA-3588E085CC02}"/>
                  </a:ext>
                </a:extLst>
              </p:cNvPr>
              <p:cNvSpPr/>
              <p:nvPr/>
            </p:nvSpPr>
            <p:spPr>
              <a:xfrm>
                <a:off x="2004949" y="3344508"/>
                <a:ext cx="514350" cy="4191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GB"/>
              </a:p>
            </p:txBody>
          </p:sp>
        </p:grp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B100A88-12FD-4EF7-A7F9-46CC76A6A63B}"/>
                </a:ext>
              </a:extLst>
            </p:cNvPr>
            <p:cNvSpPr txBox="1"/>
            <p:nvPr/>
          </p:nvSpPr>
          <p:spPr>
            <a:xfrm>
              <a:off x="1150517" y="2669829"/>
              <a:ext cx="767504" cy="369332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GB" sz="1800" dirty="0">
                  <a:solidFill>
                    <a:srgbClr val="002060"/>
                  </a:solidFill>
                </a:rPr>
                <a:t>450</a:t>
              </a:r>
              <a:r>
                <a:rPr lang="en-GB" sz="18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º</a:t>
              </a:r>
              <a:r>
                <a:rPr lang="en-GB" sz="1800" dirty="0">
                  <a:solidFill>
                    <a:srgbClr val="002060"/>
                  </a:solidFill>
                </a:rPr>
                <a:t>C </a:t>
              </a:r>
            </a:p>
          </p:txBody>
        </p:sp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1E8DBE65-F030-417A-9983-D34A1D69AA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8331" y="2564195"/>
            <a:ext cx="3375261" cy="2908942"/>
          </a:xfrm>
          <a:prstGeom prst="rect">
            <a:avLst/>
          </a:prstGeom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E9422087-6B8C-4EA6-A584-4A6ADE273A4A}"/>
              </a:ext>
            </a:extLst>
          </p:cNvPr>
          <p:cNvGrpSpPr/>
          <p:nvPr/>
        </p:nvGrpSpPr>
        <p:grpSpPr>
          <a:xfrm>
            <a:off x="4254880" y="2593571"/>
            <a:ext cx="1439545" cy="1325198"/>
            <a:chOff x="2631442" y="2669829"/>
            <a:chExt cx="1439545" cy="1325198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1B790E2F-C620-4907-90E9-810F22A4A54F}"/>
                </a:ext>
              </a:extLst>
            </p:cNvPr>
            <p:cNvGrpSpPr/>
            <p:nvPr/>
          </p:nvGrpSpPr>
          <p:grpSpPr>
            <a:xfrm>
              <a:off x="2631442" y="2670417"/>
              <a:ext cx="1439545" cy="1324610"/>
              <a:chOff x="2959849" y="2233295"/>
              <a:chExt cx="1439545" cy="1324610"/>
            </a:xfrm>
          </p:grpSpPr>
          <p:pic>
            <p:nvPicPr>
              <p:cNvPr id="8" name="Picture 7" descr="A picture containing fungus, close&#10;&#10;Description automatically generated">
                <a:extLst>
                  <a:ext uri="{FF2B5EF4-FFF2-40B4-BE49-F238E27FC236}">
                    <a16:creationId xmlns:a16="http://schemas.microsoft.com/office/drawing/2014/main" id="{64E9AE40-5E71-4823-A4BC-1E85A38E7C9C}"/>
                  </a:ext>
                </a:extLst>
              </p:cNvPr>
              <p:cNvPicPr/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244" r="12796" b="6549"/>
              <a:stretch/>
            </p:blipFill>
            <p:spPr bwMode="auto">
              <a:xfrm>
                <a:off x="2959849" y="2233295"/>
                <a:ext cx="1439545" cy="1324610"/>
              </a:xfrm>
              <a:prstGeom prst="rect">
                <a:avLst/>
              </a:prstGeom>
              <a:no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  <a:extLst>
                  <a:ext uri="{C807C97D-BFC1-408E-A445-0C87EB9F89A2}">
                    <ask:lineSketchStyleProps xmlns:ask="http://schemas.microsoft.com/office/drawing/2018/sketchyshapes" sd="0">
                      <a:custGeom>
                        <a:avLst/>
                        <a:gdLst/>
                        <a:ahLst/>
                        <a:cxnLst/>
                        <a:rect l="0" t="0" r="0" b="0"/>
                        <a:pathLst/>
                      </a:custGeom>
                      <ask:type/>
                    </ask:lineSketchStyleProps>
                  </a:ext>
                </a:extLst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5C1E2DAE-F11F-4A41-9C10-C25F41634964}"/>
                  </a:ext>
                </a:extLst>
              </p:cNvPr>
              <p:cNvSpPr/>
              <p:nvPr/>
            </p:nvSpPr>
            <p:spPr>
              <a:xfrm>
                <a:off x="3772875" y="3344508"/>
                <a:ext cx="514350" cy="4191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GB"/>
              </a:p>
            </p:txBody>
          </p:sp>
        </p:grp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A7EFA013-6505-4126-97DF-BFACB96BB55C}"/>
                </a:ext>
              </a:extLst>
            </p:cNvPr>
            <p:cNvSpPr txBox="1"/>
            <p:nvPr/>
          </p:nvSpPr>
          <p:spPr>
            <a:xfrm>
              <a:off x="2631442" y="2669829"/>
              <a:ext cx="767504" cy="369332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GB" sz="1800" dirty="0">
                  <a:solidFill>
                    <a:srgbClr val="002060"/>
                  </a:solidFill>
                </a:rPr>
                <a:t>550</a:t>
              </a:r>
              <a:r>
                <a:rPr lang="en-GB" sz="18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º</a:t>
              </a:r>
              <a:r>
                <a:rPr lang="en-GB" sz="1800" dirty="0">
                  <a:solidFill>
                    <a:srgbClr val="002060"/>
                  </a:solidFill>
                </a:rPr>
                <a:t>C 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665EAACE-7A6D-4811-8C6B-98643534CCDD}"/>
              </a:ext>
            </a:extLst>
          </p:cNvPr>
          <p:cNvGrpSpPr/>
          <p:nvPr/>
        </p:nvGrpSpPr>
        <p:grpSpPr>
          <a:xfrm>
            <a:off x="2772737" y="3955671"/>
            <a:ext cx="1439545" cy="1326820"/>
            <a:chOff x="1149299" y="4031929"/>
            <a:chExt cx="1439545" cy="1326820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655EE663-78A3-41F9-9F34-D36D3BCE87CF}"/>
                </a:ext>
              </a:extLst>
            </p:cNvPr>
            <p:cNvGrpSpPr/>
            <p:nvPr/>
          </p:nvGrpSpPr>
          <p:grpSpPr>
            <a:xfrm>
              <a:off x="1149299" y="4034139"/>
              <a:ext cx="1439545" cy="1324610"/>
              <a:chOff x="4727217" y="2233295"/>
              <a:chExt cx="1439545" cy="1324610"/>
            </a:xfrm>
          </p:grpSpPr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E39A652A-5117-4CE1-A292-838028A7AD78}"/>
                  </a:ext>
                </a:extLst>
              </p:cNvPr>
              <p:cNvPicPr/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358" r="12113" b="5771"/>
              <a:stretch/>
            </p:blipFill>
            <p:spPr bwMode="auto">
              <a:xfrm>
                <a:off x="4727217" y="2233295"/>
                <a:ext cx="1439545" cy="1324610"/>
              </a:xfrm>
              <a:prstGeom prst="rect">
                <a:avLst/>
              </a:prstGeom>
              <a:noFill/>
              <a:ln>
                <a:noFill/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23362D63-5DB5-4D2D-A099-EDDE7840B519}"/>
                  </a:ext>
                </a:extLst>
              </p:cNvPr>
              <p:cNvSpPr/>
              <p:nvPr/>
            </p:nvSpPr>
            <p:spPr>
              <a:xfrm>
                <a:off x="5559133" y="3344508"/>
                <a:ext cx="514350" cy="4191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GB"/>
              </a:p>
            </p:txBody>
          </p:sp>
        </p:grp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C977C039-25BF-4C8D-8708-45930FBCD9DC}"/>
                </a:ext>
              </a:extLst>
            </p:cNvPr>
            <p:cNvSpPr txBox="1"/>
            <p:nvPr/>
          </p:nvSpPr>
          <p:spPr>
            <a:xfrm>
              <a:off x="1151780" y="4031929"/>
              <a:ext cx="767504" cy="369332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GB" sz="1800" dirty="0">
                  <a:solidFill>
                    <a:srgbClr val="002060"/>
                  </a:solidFill>
                </a:rPr>
                <a:t>650</a:t>
              </a:r>
              <a:r>
                <a:rPr lang="en-GB" sz="18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º</a:t>
              </a:r>
              <a:r>
                <a:rPr lang="en-GB" sz="1800" dirty="0">
                  <a:solidFill>
                    <a:srgbClr val="002060"/>
                  </a:solidFill>
                </a:rPr>
                <a:t>C 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AF58539A-5754-404A-AACA-F3225E79CF36}"/>
              </a:ext>
            </a:extLst>
          </p:cNvPr>
          <p:cNvGrpSpPr/>
          <p:nvPr/>
        </p:nvGrpSpPr>
        <p:grpSpPr>
          <a:xfrm>
            <a:off x="4254880" y="3955671"/>
            <a:ext cx="1439545" cy="1326820"/>
            <a:chOff x="2631442" y="4031929"/>
            <a:chExt cx="1439545" cy="1326820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36392E0E-AB79-4134-ADA4-4D1BFAE8A577}"/>
                </a:ext>
              </a:extLst>
            </p:cNvPr>
            <p:cNvGrpSpPr/>
            <p:nvPr/>
          </p:nvGrpSpPr>
          <p:grpSpPr>
            <a:xfrm>
              <a:off x="2631442" y="4034139"/>
              <a:ext cx="1439545" cy="1324610"/>
              <a:chOff x="6494553" y="2226342"/>
              <a:chExt cx="1439545" cy="1324610"/>
            </a:xfrm>
          </p:grpSpPr>
          <p:pic>
            <p:nvPicPr>
              <p:cNvPr id="10" name="Picture 9" descr="A picture containing close&#10;&#10;Description automatically generated">
                <a:extLst>
                  <a:ext uri="{FF2B5EF4-FFF2-40B4-BE49-F238E27FC236}">
                    <a16:creationId xmlns:a16="http://schemas.microsoft.com/office/drawing/2014/main" id="{28FDA5D9-2851-4362-A4AE-FFDA2A1C03A9}"/>
                  </a:ext>
                </a:extLst>
              </p:cNvPr>
              <p:cNvPicPr/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472" r="13194" b="6724"/>
              <a:stretch/>
            </p:blipFill>
            <p:spPr bwMode="auto">
              <a:xfrm>
                <a:off x="6494553" y="2226342"/>
                <a:ext cx="1439545" cy="1324610"/>
              </a:xfrm>
              <a:prstGeom prst="rect">
                <a:avLst/>
              </a:prstGeom>
              <a:no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  <a:extLst>
                  <a:ext uri="{C807C97D-BFC1-408E-A445-0C87EB9F89A2}">
                    <ask:lineSketchStyleProps xmlns:ask="http://schemas.microsoft.com/office/drawing/2018/sketchyshapes" sd="0">
                      <a:custGeom>
                        <a:avLst/>
                        <a:gdLst/>
                        <a:ahLst/>
                        <a:cxnLst/>
                        <a:rect l="0" t="0" r="0" b="0"/>
                        <a:pathLst/>
                      </a:custGeom>
                      <ask:type/>
                    </ask:lineSketchStyleProps>
                  </a:ext>
                </a:extLst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F2A2F23F-1A44-4A4F-9C48-AD51A14E9044}"/>
                  </a:ext>
                </a:extLst>
              </p:cNvPr>
              <p:cNvSpPr/>
              <p:nvPr/>
            </p:nvSpPr>
            <p:spPr>
              <a:xfrm>
                <a:off x="7266329" y="3344508"/>
                <a:ext cx="514350" cy="4191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GB"/>
              </a:p>
            </p:txBody>
          </p:sp>
        </p:grp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C3F0E7C1-F83B-4611-B752-74311D1D9896}"/>
                </a:ext>
              </a:extLst>
            </p:cNvPr>
            <p:cNvSpPr txBox="1"/>
            <p:nvPr/>
          </p:nvSpPr>
          <p:spPr>
            <a:xfrm>
              <a:off x="2631442" y="4031929"/>
              <a:ext cx="767504" cy="369332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GB" sz="1800" dirty="0">
                  <a:solidFill>
                    <a:srgbClr val="002060"/>
                  </a:solidFill>
                </a:rPr>
                <a:t>750</a:t>
              </a:r>
              <a:r>
                <a:rPr lang="en-GB" sz="18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º</a:t>
              </a:r>
              <a:r>
                <a:rPr lang="en-GB" sz="1800" dirty="0">
                  <a:solidFill>
                    <a:srgbClr val="002060"/>
                  </a:solidFill>
                </a:rPr>
                <a:t>C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8419185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C07C2F-D6F5-4276-AFEC-263B381200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MgTR</a:t>
            </a:r>
            <a:r>
              <a:rPr lang="en-GB" dirty="0"/>
              <a:t> – 20 nm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EA831C-CBB3-49F7-8195-9250488F94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2E28BBE-4E92-4B2E-9C6F-C30F1CA4714D}" type="datetime1">
              <a:rPr lang="en-GB" altLang="en-US" smtClean="0"/>
              <a:pPr>
                <a:defRPr/>
              </a:pPr>
              <a:t>16/09/2021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1AE798-B2E5-44DC-99AC-1F4E8E7D1B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altLang="en-US"/>
              <a:t>© The University of Sheffield</a:t>
            </a:r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087560-0064-445B-A057-DB5AB45A1F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30EF6-6C13-413D-A541-8FA2732E8850}" type="slidenum">
              <a:rPr lang="en-GB" altLang="en-US" smtClean="0"/>
              <a:pPr/>
              <a:t>42</a:t>
            </a:fld>
            <a:endParaRPr lang="en-GB" alt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68F4473-E530-44EC-BC32-FD910A51BD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28048" y="2457178"/>
            <a:ext cx="3314810" cy="2789793"/>
          </a:xfrm>
          <a:prstGeom prst="rect">
            <a:avLst/>
          </a:prstGeom>
        </p:spPr>
      </p:pic>
      <p:grpSp>
        <p:nvGrpSpPr>
          <p:cNvPr id="11" name="Group 5">
            <a:extLst>
              <a:ext uri="{FF2B5EF4-FFF2-40B4-BE49-F238E27FC236}">
                <a16:creationId xmlns:a16="http://schemas.microsoft.com/office/drawing/2014/main" id="{DB5EFCB9-A527-4935-BB5C-F50841C4E88B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2744542" y="2481547"/>
            <a:ext cx="2965449" cy="2820988"/>
            <a:chOff x="793" y="1404"/>
            <a:chExt cx="1868" cy="1777"/>
          </a:xfrm>
        </p:grpSpPr>
        <p:sp>
          <p:nvSpPr>
            <p:cNvPr id="12" name="AutoShape 4">
              <a:extLst>
                <a:ext uri="{FF2B5EF4-FFF2-40B4-BE49-F238E27FC236}">
                  <a16:creationId xmlns:a16="http://schemas.microsoft.com/office/drawing/2014/main" id="{B269E757-4895-45CB-A9B3-F1BDD990989B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793" y="1404"/>
              <a:ext cx="1839" cy="1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3" name="Rectangle 6">
              <a:extLst>
                <a:ext uri="{FF2B5EF4-FFF2-40B4-BE49-F238E27FC236}">
                  <a16:creationId xmlns:a16="http://schemas.microsoft.com/office/drawing/2014/main" id="{628EFE9E-1EC4-4428-8F70-C81165B77E6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37" y="3027"/>
              <a:ext cx="24" cy="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1100" b="1" i="1">
                  <a:solidFill>
                    <a:srgbClr val="2E74B5"/>
                  </a:solidFill>
                </a:rPr>
                <a:t> </a:t>
              </a:r>
              <a:endParaRPr lang="en-US" altLang="en-US" sz="1800"/>
            </a:p>
          </p:txBody>
        </p:sp>
        <p:pic>
          <p:nvPicPr>
            <p:cNvPr id="2055" name="Picture 7">
              <a:extLst>
                <a:ext uri="{FF2B5EF4-FFF2-40B4-BE49-F238E27FC236}">
                  <a16:creationId xmlns:a16="http://schemas.microsoft.com/office/drawing/2014/main" id="{A43B3643-3F54-48DA-9F88-69C062B846D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3" y="1404"/>
              <a:ext cx="1843" cy="16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Rectangle 8">
              <a:extLst>
                <a:ext uri="{FF2B5EF4-FFF2-40B4-BE49-F238E27FC236}">
                  <a16:creationId xmlns:a16="http://schemas.microsoft.com/office/drawing/2014/main" id="{7B86494D-43ED-4269-81F2-75010A42FF2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47" y="2159"/>
              <a:ext cx="287" cy="287"/>
            </a:xfrm>
            <a:prstGeom prst="rect">
              <a:avLst/>
            </a:prstGeom>
            <a:noFill/>
            <a:ln w="28575" cap="flat">
              <a:solidFill>
                <a:srgbClr val="FF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5" name="Rectangle 9">
              <a:extLst>
                <a:ext uri="{FF2B5EF4-FFF2-40B4-BE49-F238E27FC236}">
                  <a16:creationId xmlns:a16="http://schemas.microsoft.com/office/drawing/2014/main" id="{AAB5FB18-190F-4FC1-A0CB-FD65B9DB062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50" y="1635"/>
              <a:ext cx="288" cy="287"/>
            </a:xfrm>
            <a:prstGeom prst="rect">
              <a:avLst/>
            </a:prstGeom>
            <a:noFill/>
            <a:ln w="28575" cap="flat">
              <a:solidFill>
                <a:srgbClr val="FF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6" name="Rectangle 10">
              <a:extLst>
                <a:ext uri="{FF2B5EF4-FFF2-40B4-BE49-F238E27FC236}">
                  <a16:creationId xmlns:a16="http://schemas.microsoft.com/office/drawing/2014/main" id="{C33C9F5F-C8DF-4884-9909-DF874CDE5AB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39" y="2651"/>
              <a:ext cx="287" cy="288"/>
            </a:xfrm>
            <a:prstGeom prst="rect">
              <a:avLst/>
            </a:prstGeom>
            <a:noFill/>
            <a:ln w="28575" cap="flat">
              <a:solidFill>
                <a:srgbClr val="FF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7" name="Rectangle 11">
              <a:extLst>
                <a:ext uri="{FF2B5EF4-FFF2-40B4-BE49-F238E27FC236}">
                  <a16:creationId xmlns:a16="http://schemas.microsoft.com/office/drawing/2014/main" id="{9E01251E-562F-4FFE-8A4A-81D3A2A76BA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52" y="2603"/>
              <a:ext cx="288" cy="288"/>
            </a:xfrm>
            <a:prstGeom prst="rect">
              <a:avLst/>
            </a:prstGeom>
            <a:noFill/>
            <a:ln w="28575" cap="flat">
              <a:solidFill>
                <a:srgbClr val="FF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27989007-E612-4DD5-9CC0-D0944F52CDF6}"/>
              </a:ext>
            </a:extLst>
          </p:cNvPr>
          <p:cNvSpPr txBox="1"/>
          <p:nvPr/>
        </p:nvSpPr>
        <p:spPr>
          <a:xfrm>
            <a:off x="3208169" y="5137585"/>
            <a:ext cx="23937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002060"/>
                </a:solidFill>
              </a:rPr>
              <a:t>Scale bar: 10 nm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5489C310-5AB3-4F30-A2CF-1BFC5DE8982E}"/>
              </a:ext>
            </a:extLst>
          </p:cNvPr>
          <p:cNvCxnSpPr>
            <a:cxnSpLocks/>
          </p:cNvCxnSpPr>
          <p:nvPr/>
        </p:nvCxnSpPr>
        <p:spPr bwMode="auto">
          <a:xfrm flipH="1">
            <a:off x="5807968" y="4326566"/>
            <a:ext cx="969598" cy="0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F66CC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70604A60-6D41-425E-839E-57C3E1537E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26036" y="5602304"/>
            <a:ext cx="6644729" cy="648072"/>
          </a:xfrm>
        </p:spPr>
        <p:txBody>
          <a:bodyPr/>
          <a:lstStyle/>
          <a:p>
            <a:pPr marL="0" indent="0">
              <a:buNone/>
            </a:pPr>
            <a:r>
              <a:rPr lang="en-GB" dirty="0" err="1"/>
              <a:t>St</a:t>
            </a:r>
            <a:r>
              <a:rPr lang="en-GB" dirty="0" err="1">
                <a:latin typeface="+mj-lt"/>
                <a:cs typeface="Times New Roman" panose="02020603050405020304" pitchFamily="18" charset="0"/>
              </a:rPr>
              <a:t>öber</a:t>
            </a:r>
            <a:r>
              <a:rPr lang="en-GB" dirty="0"/>
              <a:t> silica (20nm) reduces at 450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º</a:t>
            </a:r>
            <a:r>
              <a:rPr lang="en-GB" dirty="0"/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162951831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C2382D-53A0-4094-97A7-6E0C82EEFA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MgTR</a:t>
            </a:r>
            <a:r>
              <a:rPr lang="en-GB" dirty="0"/>
              <a:t> – yields (</a:t>
            </a:r>
            <a:r>
              <a:rPr lang="en-GB" dirty="0" err="1"/>
              <a:t>wt</a:t>
            </a:r>
            <a:r>
              <a:rPr lang="en-GB" dirty="0"/>
              <a:t>% Si)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8D33E4-9A2C-4BA6-A34F-6B4BCBE376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14269" y="5486044"/>
            <a:ext cx="6644729" cy="648072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Fumed silica (7 nm) reduces at 380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º</a:t>
            </a:r>
            <a:r>
              <a:rPr lang="en-GB" dirty="0"/>
              <a:t>C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59A31C-D035-41FA-8AA3-5F2B0B9527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2E28BBE-4E92-4B2E-9C6F-C30F1CA4714D}" type="datetime1">
              <a:rPr lang="en-GB" altLang="en-US" smtClean="0"/>
              <a:pPr>
                <a:defRPr/>
              </a:pPr>
              <a:t>16/09/2021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2E8EEA-AE8C-4C93-892A-A071888DD3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altLang="en-US"/>
              <a:t>© The University of Sheffield</a:t>
            </a:r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2B5580-B9C8-4279-92AD-C35C1E4EC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30EF6-6C13-413D-A541-8FA2732E8850}" type="slidenum">
              <a:rPr lang="en-GB" altLang="en-US" smtClean="0"/>
              <a:pPr/>
              <a:t>43</a:t>
            </a:fld>
            <a:endParaRPr lang="en-GB" alt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B8E3545-0407-4B39-A11E-450512ED94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3832" y="2316899"/>
            <a:ext cx="2766659" cy="2422974"/>
          </a:xfrm>
          <a:prstGeom prst="rect">
            <a:avLst/>
          </a:prstGeom>
        </p:spPr>
      </p:pic>
      <p:sp>
        <p:nvSpPr>
          <p:cNvPr id="15" name="Rectangle 6">
            <a:extLst>
              <a:ext uri="{FF2B5EF4-FFF2-40B4-BE49-F238E27FC236}">
                <a16:creationId xmlns:a16="http://schemas.microsoft.com/office/drawing/2014/main" id="{C2396830-4220-4F31-86E9-AFD454C76F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51585" y="1859301"/>
            <a:ext cx="18473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graphicFrame>
        <p:nvGraphicFramePr>
          <p:cNvPr id="16" name="Object 15">
            <a:extLst>
              <a:ext uri="{FF2B5EF4-FFF2-40B4-BE49-F238E27FC236}">
                <a16:creationId xmlns:a16="http://schemas.microsoft.com/office/drawing/2014/main" id="{5065732E-C29A-4A90-B9D6-5F0832C79FC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815409" y="2316899"/>
          <a:ext cx="2870122" cy="243187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3" imgW="13193401" imgH="11075472" progId="Origin95.Graph">
                  <p:embed/>
                </p:oleObj>
              </mc:Choice>
              <mc:Fallback>
                <p:oleObj name="Graph" r:id="rId3" imgW="13193401" imgH="11075472" progId="Origin95.Graph">
                  <p:embed/>
                  <p:pic>
                    <p:nvPicPr>
                      <p:cNvPr id="16" name="Object 15">
                        <a:extLst>
                          <a:ext uri="{FF2B5EF4-FFF2-40B4-BE49-F238E27FC236}">
                            <a16:creationId xmlns:a16="http://schemas.microsoft.com/office/drawing/2014/main" id="{5065732E-C29A-4A90-B9D6-5F0832C79FC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15409" y="2316899"/>
                        <a:ext cx="2870122" cy="243187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9" name="Picture 18">
            <a:extLst>
              <a:ext uri="{FF2B5EF4-FFF2-40B4-BE49-F238E27FC236}">
                <a16:creationId xmlns:a16="http://schemas.microsoft.com/office/drawing/2014/main" id="{3E76AEF9-EDB7-47B7-BD3A-F3E9DA3488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64153" y="2368201"/>
            <a:ext cx="3066667" cy="2352381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2F3C373F-75EB-4444-8C56-C917319C5516}"/>
              </a:ext>
            </a:extLst>
          </p:cNvPr>
          <p:cNvSpPr txBox="1"/>
          <p:nvPr/>
        </p:nvSpPr>
        <p:spPr>
          <a:xfrm>
            <a:off x="5330108" y="4815372"/>
            <a:ext cx="18365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002060"/>
                </a:solidFill>
              </a:rPr>
              <a:t>Fumed silica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2A9ACC1-2185-4D11-B5A1-FC5A4A20D1D3}"/>
              </a:ext>
            </a:extLst>
          </p:cNvPr>
          <p:cNvSpPr txBox="1"/>
          <p:nvPr/>
        </p:nvSpPr>
        <p:spPr>
          <a:xfrm>
            <a:off x="2667001" y="4815372"/>
            <a:ext cx="18365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>
                <a:solidFill>
                  <a:srgbClr val="002060"/>
                </a:solidFill>
              </a:rPr>
              <a:t>St</a:t>
            </a:r>
            <a:r>
              <a:rPr lang="en-GB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ö</a:t>
            </a:r>
            <a:r>
              <a:rPr lang="en-GB" dirty="0" err="1">
                <a:solidFill>
                  <a:srgbClr val="002060"/>
                </a:solidFill>
              </a:rPr>
              <a:t>ber</a:t>
            </a:r>
            <a:r>
              <a:rPr lang="en-GB" dirty="0">
                <a:solidFill>
                  <a:srgbClr val="002060"/>
                </a:solidFill>
              </a:rPr>
              <a:t> silica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B681E89-72DF-45CD-8CC5-04862139E45D}"/>
              </a:ext>
            </a:extLst>
          </p:cNvPr>
          <p:cNvSpPr txBox="1"/>
          <p:nvPr/>
        </p:nvSpPr>
        <p:spPr>
          <a:xfrm>
            <a:off x="8077201" y="4824097"/>
            <a:ext cx="25730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002060"/>
                </a:solidFill>
              </a:rPr>
              <a:t>Fumed and </a:t>
            </a:r>
            <a:r>
              <a:rPr lang="en-GB" dirty="0" err="1">
                <a:solidFill>
                  <a:srgbClr val="002060"/>
                </a:solidFill>
              </a:rPr>
              <a:t>St</a:t>
            </a:r>
            <a:r>
              <a:rPr lang="en-GB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ö</a:t>
            </a:r>
            <a:r>
              <a:rPr lang="en-GB" dirty="0" err="1">
                <a:solidFill>
                  <a:srgbClr val="002060"/>
                </a:solidFill>
              </a:rPr>
              <a:t>ber</a:t>
            </a:r>
            <a:endParaRPr lang="en-GB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611489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BE56D676-C6AF-481D-A7E5-F8C600F9E2B2}"/>
              </a:ext>
            </a:extLst>
          </p:cNvPr>
          <p:cNvSpPr/>
          <p:nvPr/>
        </p:nvSpPr>
        <p:spPr bwMode="auto">
          <a:xfrm>
            <a:off x="3138386" y="2855002"/>
            <a:ext cx="114020" cy="2203648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GB">
              <a:latin typeface="TUOS Stephenson" pitchFamily="-128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30C0F91-844F-4AEF-91DE-A8BA154174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Coin cell electrode preparation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DE2CB5-1593-4E95-8FFC-4ED0E947DA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2E28BBE-4E92-4B2E-9C6F-C30F1CA4714D}" type="datetime1">
              <a:rPr lang="en-GB" altLang="en-US" smtClean="0"/>
              <a:pPr>
                <a:defRPr/>
              </a:pPr>
              <a:t>16/09/2021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E6BF87-1EE5-48BD-94BB-D3336B2FF5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altLang="en-US"/>
              <a:t>© The University of Sheffield</a:t>
            </a:r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D513E6-FD51-47FA-8142-8E26CCBFB7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30EF6-6C13-413D-A541-8FA2732E8850}" type="slidenum">
              <a:rPr lang="en-GB" altLang="en-US" smtClean="0"/>
              <a:pPr/>
              <a:t>44</a:t>
            </a:fld>
            <a:endParaRPr lang="en-GB" alt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6BB7A14-FEB2-4E70-965F-E84A41049C48}"/>
              </a:ext>
            </a:extLst>
          </p:cNvPr>
          <p:cNvCxnSpPr>
            <a:cxnSpLocks/>
          </p:cNvCxnSpPr>
          <p:nvPr/>
        </p:nvCxnSpPr>
        <p:spPr bwMode="auto">
          <a:xfrm>
            <a:off x="3138386" y="2638978"/>
            <a:ext cx="0" cy="2592288"/>
          </a:xfrm>
          <a:prstGeom prst="line">
            <a:avLst/>
          </a:prstGeom>
          <a:solidFill>
            <a:schemeClr val="accent1"/>
          </a:solidFill>
          <a:ln w="317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696F1CA-0003-47B9-82C6-D133EEFCAF6C}"/>
              </a:ext>
            </a:extLst>
          </p:cNvPr>
          <p:cNvCxnSpPr>
            <a:cxnSpLocks/>
          </p:cNvCxnSpPr>
          <p:nvPr/>
        </p:nvCxnSpPr>
        <p:spPr bwMode="auto">
          <a:xfrm>
            <a:off x="3954369" y="2223529"/>
            <a:ext cx="0" cy="3312368"/>
          </a:xfrm>
          <a:prstGeom prst="line">
            <a:avLst/>
          </a:prstGeom>
          <a:solidFill>
            <a:schemeClr val="accent1"/>
          </a:solidFill>
          <a:ln w="31750" cap="flat" cmpd="sng" algn="ctr">
            <a:solidFill>
              <a:srgbClr val="000000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B6E181B2-1275-4477-B5D6-AF89C1F34450}"/>
              </a:ext>
            </a:extLst>
          </p:cNvPr>
          <p:cNvSpPr/>
          <p:nvPr/>
        </p:nvSpPr>
        <p:spPr bwMode="auto">
          <a:xfrm>
            <a:off x="4603305" y="2852936"/>
            <a:ext cx="114020" cy="2203648"/>
          </a:xfrm>
          <a:prstGeom prst="rect">
            <a:avLst/>
          </a:prstGeom>
          <a:solidFill>
            <a:srgbClr val="C57729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GB">
              <a:latin typeface="TUOS Stephenson" pitchFamily="-12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BD52077-ADBB-4954-9BD0-9B3F406E02B4}"/>
              </a:ext>
            </a:extLst>
          </p:cNvPr>
          <p:cNvSpPr/>
          <p:nvPr/>
        </p:nvSpPr>
        <p:spPr bwMode="auto">
          <a:xfrm>
            <a:off x="5853371" y="2935244"/>
            <a:ext cx="205426" cy="1224136"/>
          </a:xfrm>
          <a:prstGeom prst="rect">
            <a:avLst/>
          </a:prstGeom>
          <a:solidFill>
            <a:srgbClr val="000000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GB">
              <a:latin typeface="TUOS Stephenson" pitchFamily="-128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899C0043-FEF6-4A63-BE8D-23C18D0F02C7}"/>
              </a:ext>
            </a:extLst>
          </p:cNvPr>
          <p:cNvSpPr/>
          <p:nvPr/>
        </p:nvSpPr>
        <p:spPr bwMode="auto">
          <a:xfrm>
            <a:off x="5956218" y="3025950"/>
            <a:ext cx="82532" cy="82532"/>
          </a:xfrm>
          <a:prstGeom prst="ellipse">
            <a:avLst/>
          </a:prstGeom>
          <a:solidFill>
            <a:srgbClr val="C57729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GB">
              <a:latin typeface="TUOS Stephenson" pitchFamily="-128" charset="0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53347930-8403-4BEC-A5ED-9BA862E82EC6}"/>
              </a:ext>
            </a:extLst>
          </p:cNvPr>
          <p:cNvSpPr/>
          <p:nvPr/>
        </p:nvSpPr>
        <p:spPr bwMode="auto">
          <a:xfrm>
            <a:off x="5975029" y="3120526"/>
            <a:ext cx="82532" cy="82532"/>
          </a:xfrm>
          <a:prstGeom prst="ellipse">
            <a:avLst/>
          </a:prstGeom>
          <a:solidFill>
            <a:srgbClr val="C57729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GB">
              <a:latin typeface="TUOS Stephenson" pitchFamily="-128" charset="0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8E97ACE3-4A00-4C9D-8975-E0A44FEAAAC5}"/>
              </a:ext>
            </a:extLst>
          </p:cNvPr>
          <p:cNvSpPr/>
          <p:nvPr/>
        </p:nvSpPr>
        <p:spPr bwMode="auto">
          <a:xfrm>
            <a:off x="5921187" y="3203058"/>
            <a:ext cx="82532" cy="82532"/>
          </a:xfrm>
          <a:prstGeom prst="ellipse">
            <a:avLst/>
          </a:prstGeom>
          <a:solidFill>
            <a:srgbClr val="C57729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GB">
              <a:latin typeface="TUOS Stephenson" pitchFamily="-128" charset="0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2D179E71-2CB6-4A69-B6EF-22347EB8F0FF}"/>
              </a:ext>
            </a:extLst>
          </p:cNvPr>
          <p:cNvSpPr/>
          <p:nvPr/>
        </p:nvSpPr>
        <p:spPr bwMode="auto">
          <a:xfrm>
            <a:off x="5975029" y="3275066"/>
            <a:ext cx="82532" cy="82532"/>
          </a:xfrm>
          <a:prstGeom prst="ellipse">
            <a:avLst/>
          </a:prstGeom>
          <a:solidFill>
            <a:srgbClr val="C57729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GB">
              <a:latin typeface="TUOS Stephenson" pitchFamily="-128" charset="0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B70E0C3F-5665-435D-9169-1C9C8C830A3F}"/>
              </a:ext>
            </a:extLst>
          </p:cNvPr>
          <p:cNvSpPr/>
          <p:nvPr/>
        </p:nvSpPr>
        <p:spPr bwMode="auto">
          <a:xfrm>
            <a:off x="5962453" y="3358516"/>
            <a:ext cx="82532" cy="82532"/>
          </a:xfrm>
          <a:prstGeom prst="ellipse">
            <a:avLst/>
          </a:prstGeom>
          <a:solidFill>
            <a:srgbClr val="C57729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GB">
              <a:latin typeface="TUOS Stephenson" pitchFamily="-128" charset="0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EBC7AECB-DE36-4639-8C8F-944336EEAAA1}"/>
              </a:ext>
            </a:extLst>
          </p:cNvPr>
          <p:cNvSpPr/>
          <p:nvPr/>
        </p:nvSpPr>
        <p:spPr bwMode="auto">
          <a:xfrm>
            <a:off x="5956218" y="3449768"/>
            <a:ext cx="82532" cy="82532"/>
          </a:xfrm>
          <a:prstGeom prst="ellipse">
            <a:avLst/>
          </a:prstGeom>
          <a:solidFill>
            <a:srgbClr val="C57729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GB">
              <a:latin typeface="TUOS Stephenson" pitchFamily="-128" charset="0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0ED24DB4-68F0-43A5-9222-7FE776B71E41}"/>
              </a:ext>
            </a:extLst>
          </p:cNvPr>
          <p:cNvSpPr/>
          <p:nvPr/>
        </p:nvSpPr>
        <p:spPr bwMode="auto">
          <a:xfrm>
            <a:off x="5933763" y="3544367"/>
            <a:ext cx="82532" cy="82532"/>
          </a:xfrm>
          <a:prstGeom prst="ellipse">
            <a:avLst/>
          </a:prstGeom>
          <a:solidFill>
            <a:srgbClr val="C57729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GB">
              <a:latin typeface="TUOS Stephenson" pitchFamily="-128" charset="0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354F38D8-F2B4-44E9-A431-5DB16E361B45}"/>
              </a:ext>
            </a:extLst>
          </p:cNvPr>
          <p:cNvSpPr/>
          <p:nvPr/>
        </p:nvSpPr>
        <p:spPr bwMode="auto">
          <a:xfrm>
            <a:off x="5975259" y="3613946"/>
            <a:ext cx="82532" cy="82532"/>
          </a:xfrm>
          <a:prstGeom prst="ellipse">
            <a:avLst/>
          </a:prstGeom>
          <a:solidFill>
            <a:srgbClr val="C57729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GB">
              <a:latin typeface="TUOS Stephenson" pitchFamily="-128" charset="0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BE45703F-6F77-4FC6-82A1-CF85453EFEBE}"/>
              </a:ext>
            </a:extLst>
          </p:cNvPr>
          <p:cNvSpPr/>
          <p:nvPr/>
        </p:nvSpPr>
        <p:spPr bwMode="auto">
          <a:xfrm>
            <a:off x="5932277" y="3702928"/>
            <a:ext cx="82532" cy="82532"/>
          </a:xfrm>
          <a:prstGeom prst="ellipse">
            <a:avLst/>
          </a:prstGeom>
          <a:solidFill>
            <a:srgbClr val="C57729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GB">
              <a:latin typeface="TUOS Stephenson" pitchFamily="-128" charset="0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F96DE8E2-E7EE-404D-A4C7-1E46476EC72F}"/>
              </a:ext>
            </a:extLst>
          </p:cNvPr>
          <p:cNvSpPr/>
          <p:nvPr/>
        </p:nvSpPr>
        <p:spPr bwMode="auto">
          <a:xfrm>
            <a:off x="5973543" y="3789722"/>
            <a:ext cx="82532" cy="82532"/>
          </a:xfrm>
          <a:prstGeom prst="ellipse">
            <a:avLst/>
          </a:prstGeom>
          <a:solidFill>
            <a:srgbClr val="C57729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GB">
              <a:latin typeface="TUOS Stephenson" pitchFamily="-128" charset="0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C143BF8B-1AD4-44A1-BA11-3DFDF9AAED4F}"/>
              </a:ext>
            </a:extLst>
          </p:cNvPr>
          <p:cNvSpPr/>
          <p:nvPr/>
        </p:nvSpPr>
        <p:spPr bwMode="auto">
          <a:xfrm>
            <a:off x="5913910" y="3859562"/>
            <a:ext cx="82532" cy="82532"/>
          </a:xfrm>
          <a:prstGeom prst="ellipse">
            <a:avLst/>
          </a:prstGeom>
          <a:solidFill>
            <a:srgbClr val="C57729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GB">
              <a:latin typeface="TUOS Stephenson" pitchFamily="-128" charset="0"/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E3A26D23-0B5A-467C-9F1D-8F3402EE8336}"/>
              </a:ext>
            </a:extLst>
          </p:cNvPr>
          <p:cNvSpPr/>
          <p:nvPr/>
        </p:nvSpPr>
        <p:spPr bwMode="auto">
          <a:xfrm>
            <a:off x="5929785" y="3976300"/>
            <a:ext cx="82532" cy="82532"/>
          </a:xfrm>
          <a:prstGeom prst="ellipse">
            <a:avLst/>
          </a:prstGeom>
          <a:solidFill>
            <a:srgbClr val="C57729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GB">
              <a:latin typeface="TUOS Stephenson" pitchFamily="-128" charset="0"/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F768F221-C60F-4777-84C9-C4586D36A770}"/>
              </a:ext>
            </a:extLst>
          </p:cNvPr>
          <p:cNvSpPr/>
          <p:nvPr/>
        </p:nvSpPr>
        <p:spPr bwMode="auto">
          <a:xfrm>
            <a:off x="5878426" y="3782582"/>
            <a:ext cx="82532" cy="82532"/>
          </a:xfrm>
          <a:prstGeom prst="ellipse">
            <a:avLst/>
          </a:prstGeom>
          <a:solidFill>
            <a:srgbClr val="C57729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GB">
              <a:latin typeface="TUOS Stephenson" pitchFamily="-128" charset="0"/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E0444191-1678-4B54-BED1-3A5AA7DCA575}"/>
              </a:ext>
            </a:extLst>
          </p:cNvPr>
          <p:cNvSpPr/>
          <p:nvPr/>
        </p:nvSpPr>
        <p:spPr bwMode="auto">
          <a:xfrm>
            <a:off x="5864086" y="3655212"/>
            <a:ext cx="82532" cy="82532"/>
          </a:xfrm>
          <a:prstGeom prst="ellipse">
            <a:avLst/>
          </a:prstGeom>
          <a:solidFill>
            <a:srgbClr val="C57729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GB">
              <a:latin typeface="TUOS Stephenson" pitchFamily="-128" charset="0"/>
            </a:endParaRP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9F1F6898-6929-4DFE-A8C3-3898A6752409}"/>
              </a:ext>
            </a:extLst>
          </p:cNvPr>
          <p:cNvSpPr/>
          <p:nvPr/>
        </p:nvSpPr>
        <p:spPr bwMode="auto">
          <a:xfrm>
            <a:off x="5864086" y="3474788"/>
            <a:ext cx="82532" cy="82532"/>
          </a:xfrm>
          <a:prstGeom prst="ellipse">
            <a:avLst/>
          </a:prstGeom>
          <a:solidFill>
            <a:srgbClr val="C57729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GB">
              <a:latin typeface="TUOS Stephenson" pitchFamily="-128" charset="0"/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E5A357CA-7CF1-45F4-AF90-93A746245120}"/>
              </a:ext>
            </a:extLst>
          </p:cNvPr>
          <p:cNvSpPr/>
          <p:nvPr/>
        </p:nvSpPr>
        <p:spPr bwMode="auto">
          <a:xfrm>
            <a:off x="5877558" y="3388909"/>
            <a:ext cx="82532" cy="82532"/>
          </a:xfrm>
          <a:prstGeom prst="ellipse">
            <a:avLst/>
          </a:prstGeom>
          <a:solidFill>
            <a:srgbClr val="C57729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GB">
              <a:latin typeface="TUOS Stephenson" pitchFamily="-128" charset="0"/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6B3B1730-F2B7-473F-8689-A18D3457C72B}"/>
              </a:ext>
            </a:extLst>
          </p:cNvPr>
          <p:cNvSpPr/>
          <p:nvPr/>
        </p:nvSpPr>
        <p:spPr bwMode="auto">
          <a:xfrm>
            <a:off x="5886209" y="3296302"/>
            <a:ext cx="82532" cy="82532"/>
          </a:xfrm>
          <a:prstGeom prst="ellipse">
            <a:avLst/>
          </a:prstGeom>
          <a:solidFill>
            <a:srgbClr val="C57729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GB">
              <a:latin typeface="TUOS Stephenson" pitchFamily="-128" charset="0"/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61D1B45E-57EC-4B1F-8C17-8E6C209B87FA}"/>
              </a:ext>
            </a:extLst>
          </p:cNvPr>
          <p:cNvSpPr/>
          <p:nvPr/>
        </p:nvSpPr>
        <p:spPr bwMode="auto">
          <a:xfrm>
            <a:off x="5865576" y="3121157"/>
            <a:ext cx="82532" cy="82532"/>
          </a:xfrm>
          <a:prstGeom prst="ellipse">
            <a:avLst/>
          </a:prstGeom>
          <a:solidFill>
            <a:srgbClr val="C57729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GB">
              <a:latin typeface="TUOS Stephenson" pitchFamily="-128" charset="0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EA6C45C3-696E-425A-A095-A2042A0286AE}"/>
              </a:ext>
            </a:extLst>
          </p:cNvPr>
          <p:cNvSpPr/>
          <p:nvPr/>
        </p:nvSpPr>
        <p:spPr bwMode="auto">
          <a:xfrm>
            <a:off x="5852499" y="3932832"/>
            <a:ext cx="82532" cy="82532"/>
          </a:xfrm>
          <a:prstGeom prst="ellipse">
            <a:avLst/>
          </a:prstGeom>
          <a:solidFill>
            <a:srgbClr val="C57729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GB">
              <a:latin typeface="TUOS Stephenson" pitchFamily="-128" charset="0"/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F949E16A-4F1D-457A-BBEF-2662D77010A1}"/>
              </a:ext>
            </a:extLst>
          </p:cNvPr>
          <p:cNvSpPr/>
          <p:nvPr/>
        </p:nvSpPr>
        <p:spPr bwMode="auto">
          <a:xfrm>
            <a:off x="5854632" y="4031562"/>
            <a:ext cx="82532" cy="82532"/>
          </a:xfrm>
          <a:prstGeom prst="ellipse">
            <a:avLst/>
          </a:prstGeom>
          <a:solidFill>
            <a:srgbClr val="C57729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GB">
              <a:latin typeface="TUOS Stephenson" pitchFamily="-128" charset="0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29E571F6-7DB2-4155-B69E-72E682E5B0F8}"/>
              </a:ext>
            </a:extLst>
          </p:cNvPr>
          <p:cNvSpPr/>
          <p:nvPr/>
        </p:nvSpPr>
        <p:spPr bwMode="auto">
          <a:xfrm>
            <a:off x="5935031" y="4053862"/>
            <a:ext cx="82532" cy="82532"/>
          </a:xfrm>
          <a:prstGeom prst="ellipse">
            <a:avLst/>
          </a:prstGeom>
          <a:solidFill>
            <a:srgbClr val="C57729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GB">
              <a:latin typeface="TUOS Stephenson" pitchFamily="-128" charset="0"/>
            </a:endParaRP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24797A45-B83B-4A12-9248-305F8EB87D09}"/>
              </a:ext>
            </a:extLst>
          </p:cNvPr>
          <p:cNvSpPr/>
          <p:nvPr/>
        </p:nvSpPr>
        <p:spPr bwMode="auto">
          <a:xfrm>
            <a:off x="5978628" y="3908629"/>
            <a:ext cx="82532" cy="82532"/>
          </a:xfrm>
          <a:prstGeom prst="ellipse">
            <a:avLst/>
          </a:prstGeom>
          <a:solidFill>
            <a:srgbClr val="C57729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GB">
              <a:latin typeface="TUOS Stephenson" pitchFamily="-128" charset="0"/>
            </a:endParaRP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76D17749-FE83-4CA0-8CEB-704DF9C37743}"/>
              </a:ext>
            </a:extLst>
          </p:cNvPr>
          <p:cNvSpPr/>
          <p:nvPr/>
        </p:nvSpPr>
        <p:spPr bwMode="auto">
          <a:xfrm>
            <a:off x="5865576" y="3025950"/>
            <a:ext cx="82532" cy="82532"/>
          </a:xfrm>
          <a:prstGeom prst="ellipse">
            <a:avLst/>
          </a:prstGeom>
          <a:solidFill>
            <a:srgbClr val="C57729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GB">
              <a:latin typeface="TUOS Stephenson" pitchFamily="-128" charset="0"/>
            </a:endParaRP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CFF64313-440F-4CD2-85AF-B7A51D34E991}"/>
              </a:ext>
            </a:extLst>
          </p:cNvPr>
          <p:cNvSpPr/>
          <p:nvPr/>
        </p:nvSpPr>
        <p:spPr bwMode="auto">
          <a:xfrm>
            <a:off x="5890173" y="2937396"/>
            <a:ext cx="82532" cy="82532"/>
          </a:xfrm>
          <a:prstGeom prst="ellipse">
            <a:avLst/>
          </a:prstGeom>
          <a:solidFill>
            <a:srgbClr val="C57729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GB">
              <a:latin typeface="TUOS Stephenson" pitchFamily="-128" charset="0"/>
            </a:endParaRP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C207BE06-6362-49B5-A112-FB531A58D509}"/>
              </a:ext>
            </a:extLst>
          </p:cNvPr>
          <p:cNvSpPr/>
          <p:nvPr/>
        </p:nvSpPr>
        <p:spPr bwMode="auto">
          <a:xfrm>
            <a:off x="5971051" y="2941506"/>
            <a:ext cx="82532" cy="82532"/>
          </a:xfrm>
          <a:prstGeom prst="ellipse">
            <a:avLst/>
          </a:prstGeom>
          <a:solidFill>
            <a:srgbClr val="C57729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GB">
              <a:latin typeface="TUOS Stephenson" pitchFamily="-128" charset="0"/>
            </a:endParaRP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7535E651-2052-4042-8F87-B84FC4362C76}"/>
              </a:ext>
            </a:extLst>
          </p:cNvPr>
          <p:cNvSpPr/>
          <p:nvPr/>
        </p:nvSpPr>
        <p:spPr bwMode="auto">
          <a:xfrm>
            <a:off x="5864086" y="3578226"/>
            <a:ext cx="82532" cy="82532"/>
          </a:xfrm>
          <a:prstGeom prst="ellipse">
            <a:avLst/>
          </a:prstGeom>
          <a:solidFill>
            <a:srgbClr val="C57729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GB">
              <a:latin typeface="TUOS Stephenson" pitchFamily="-128" charset="0"/>
            </a:endParaRPr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8B9F8179-48B3-4611-AD01-28B8429C9744}"/>
              </a:ext>
            </a:extLst>
          </p:cNvPr>
          <p:cNvCxnSpPr>
            <a:cxnSpLocks/>
          </p:cNvCxnSpPr>
          <p:nvPr/>
        </p:nvCxnSpPr>
        <p:spPr bwMode="auto">
          <a:xfrm>
            <a:off x="6096000" y="2935244"/>
            <a:ext cx="0" cy="1236874"/>
          </a:xfrm>
          <a:prstGeom prst="line">
            <a:avLst/>
          </a:prstGeom>
          <a:solidFill>
            <a:schemeClr val="accent1"/>
          </a:solidFill>
          <a:ln w="82550" cap="flat" cmpd="sng" algn="ctr">
            <a:solidFill>
              <a:schemeClr val="accent6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45" name="Oval 44">
            <a:extLst>
              <a:ext uri="{FF2B5EF4-FFF2-40B4-BE49-F238E27FC236}">
                <a16:creationId xmlns:a16="http://schemas.microsoft.com/office/drawing/2014/main" id="{DE0B72B6-3616-4AC8-9FA9-717B76A3A021}"/>
              </a:ext>
            </a:extLst>
          </p:cNvPr>
          <p:cNvSpPr/>
          <p:nvPr/>
        </p:nvSpPr>
        <p:spPr bwMode="auto">
          <a:xfrm>
            <a:off x="5307208" y="2912206"/>
            <a:ext cx="1259913" cy="1259913"/>
          </a:xfrm>
          <a:prstGeom prst="ellipse">
            <a:avLst/>
          </a:prstGeom>
          <a:noFill/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GB">
              <a:latin typeface="TUOS Stephenson" pitchFamily="-128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0D56B83-0757-48F3-809E-89FBC096D1F9}"/>
              </a:ext>
            </a:extLst>
          </p:cNvPr>
          <p:cNvCxnSpPr>
            <a:cxnSpLocks/>
          </p:cNvCxnSpPr>
          <p:nvPr/>
        </p:nvCxnSpPr>
        <p:spPr bwMode="auto">
          <a:xfrm>
            <a:off x="4727848" y="2636912"/>
            <a:ext cx="0" cy="2592288"/>
          </a:xfrm>
          <a:prstGeom prst="line">
            <a:avLst/>
          </a:prstGeom>
          <a:solidFill>
            <a:schemeClr val="accent1"/>
          </a:solidFill>
          <a:ln w="31750" cap="flat" cmpd="sng" algn="ctr">
            <a:solidFill>
              <a:schemeClr val="accent6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5" name="Oval 64">
            <a:extLst>
              <a:ext uri="{FF2B5EF4-FFF2-40B4-BE49-F238E27FC236}">
                <a16:creationId xmlns:a16="http://schemas.microsoft.com/office/drawing/2014/main" id="{070532A1-9066-4300-B9A3-F8B88B8A48ED}"/>
              </a:ext>
            </a:extLst>
          </p:cNvPr>
          <p:cNvSpPr/>
          <p:nvPr/>
        </p:nvSpPr>
        <p:spPr bwMode="auto">
          <a:xfrm>
            <a:off x="7756120" y="3186618"/>
            <a:ext cx="180234" cy="180234"/>
          </a:xfrm>
          <a:prstGeom prst="ellipse">
            <a:avLst/>
          </a:prstGeom>
          <a:solidFill>
            <a:srgbClr val="C57729"/>
          </a:solidFill>
          <a:ln w="317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GB">
              <a:latin typeface="TUOS Stephenson" pitchFamily="-128" charset="0"/>
            </a:endParaRPr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07E99693-5047-4E95-BE0C-5EC5AE0DE4A4}"/>
              </a:ext>
            </a:extLst>
          </p:cNvPr>
          <p:cNvSpPr/>
          <p:nvPr/>
        </p:nvSpPr>
        <p:spPr bwMode="auto">
          <a:xfrm>
            <a:off x="7497014" y="3995787"/>
            <a:ext cx="180234" cy="180234"/>
          </a:xfrm>
          <a:prstGeom prst="ellipse">
            <a:avLst/>
          </a:prstGeom>
          <a:solidFill>
            <a:srgbClr val="C57729"/>
          </a:solidFill>
          <a:ln w="317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GB">
              <a:latin typeface="TUOS Stephenson" pitchFamily="-128" charset="0"/>
            </a:endParaRPr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90411CEC-8D49-43FC-A9D3-76B11E18A663}"/>
              </a:ext>
            </a:extLst>
          </p:cNvPr>
          <p:cNvSpPr/>
          <p:nvPr/>
        </p:nvSpPr>
        <p:spPr bwMode="auto">
          <a:xfrm>
            <a:off x="7477171" y="3327818"/>
            <a:ext cx="180234" cy="180234"/>
          </a:xfrm>
          <a:prstGeom prst="ellipse">
            <a:avLst/>
          </a:prstGeom>
          <a:solidFill>
            <a:srgbClr val="C57729"/>
          </a:solidFill>
          <a:ln w="317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GB">
              <a:latin typeface="TUOS Stephenson" pitchFamily="-128" charset="0"/>
            </a:endParaRPr>
          </a:p>
        </p:txBody>
      </p:sp>
      <p:sp>
        <p:nvSpPr>
          <p:cNvPr id="68" name="Oval 67">
            <a:extLst>
              <a:ext uri="{FF2B5EF4-FFF2-40B4-BE49-F238E27FC236}">
                <a16:creationId xmlns:a16="http://schemas.microsoft.com/office/drawing/2014/main" id="{3BE749A5-CC5B-457C-8C2A-20483C3F993E}"/>
              </a:ext>
            </a:extLst>
          </p:cNvPr>
          <p:cNvSpPr/>
          <p:nvPr/>
        </p:nvSpPr>
        <p:spPr bwMode="auto">
          <a:xfrm>
            <a:off x="7850939" y="3434968"/>
            <a:ext cx="180234" cy="180234"/>
          </a:xfrm>
          <a:prstGeom prst="ellipse">
            <a:avLst/>
          </a:prstGeom>
          <a:solidFill>
            <a:srgbClr val="C57729"/>
          </a:solidFill>
          <a:ln w="317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GB">
              <a:latin typeface="TUOS Stephenson" pitchFamily="-128" charset="0"/>
            </a:endParaRPr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id="{B8007B0E-ED3E-4C0A-BE95-4A6E43A0CF57}"/>
              </a:ext>
            </a:extLst>
          </p:cNvPr>
          <p:cNvSpPr/>
          <p:nvPr/>
        </p:nvSpPr>
        <p:spPr bwMode="auto">
          <a:xfrm>
            <a:off x="7551063" y="3554254"/>
            <a:ext cx="180234" cy="180234"/>
          </a:xfrm>
          <a:prstGeom prst="ellipse">
            <a:avLst/>
          </a:prstGeom>
          <a:solidFill>
            <a:srgbClr val="C57729"/>
          </a:solidFill>
          <a:ln w="317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GB">
              <a:latin typeface="TUOS Stephenson" pitchFamily="-128" charset="0"/>
            </a:endParaRPr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3B7E01F6-56F8-4756-AE00-7B4C2B405638}"/>
              </a:ext>
            </a:extLst>
          </p:cNvPr>
          <p:cNvSpPr/>
          <p:nvPr/>
        </p:nvSpPr>
        <p:spPr bwMode="auto">
          <a:xfrm rot="172233">
            <a:off x="7771718" y="3695079"/>
            <a:ext cx="180234" cy="180234"/>
          </a:xfrm>
          <a:prstGeom prst="ellipse">
            <a:avLst/>
          </a:prstGeom>
          <a:solidFill>
            <a:srgbClr val="C57729"/>
          </a:solidFill>
          <a:ln w="317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GB">
              <a:latin typeface="TUOS Stephenson" pitchFamily="-128" charset="0"/>
            </a:endParaRPr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5E60BB32-BEA8-4297-B896-02A630F92FB7}"/>
              </a:ext>
            </a:extLst>
          </p:cNvPr>
          <p:cNvSpPr/>
          <p:nvPr/>
        </p:nvSpPr>
        <p:spPr bwMode="auto">
          <a:xfrm>
            <a:off x="7531305" y="3746215"/>
            <a:ext cx="180234" cy="180234"/>
          </a:xfrm>
          <a:prstGeom prst="ellipse">
            <a:avLst/>
          </a:prstGeom>
          <a:solidFill>
            <a:srgbClr val="C57729"/>
          </a:solidFill>
          <a:ln w="317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GB">
              <a:latin typeface="TUOS Stephenson" pitchFamily="-128" charset="0"/>
            </a:endParaRPr>
          </a:p>
        </p:txBody>
      </p:sp>
      <p:sp>
        <p:nvSpPr>
          <p:cNvPr id="72" name="Oval 71">
            <a:extLst>
              <a:ext uri="{FF2B5EF4-FFF2-40B4-BE49-F238E27FC236}">
                <a16:creationId xmlns:a16="http://schemas.microsoft.com/office/drawing/2014/main" id="{DC80308F-45E6-4AAC-B6B9-7E7C05884D6F}"/>
              </a:ext>
            </a:extLst>
          </p:cNvPr>
          <p:cNvSpPr/>
          <p:nvPr/>
        </p:nvSpPr>
        <p:spPr bwMode="auto">
          <a:xfrm>
            <a:off x="7760822" y="3935283"/>
            <a:ext cx="180234" cy="180234"/>
          </a:xfrm>
          <a:prstGeom prst="ellipse">
            <a:avLst/>
          </a:prstGeom>
          <a:solidFill>
            <a:srgbClr val="C57729"/>
          </a:solidFill>
          <a:ln w="317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GB">
              <a:latin typeface="TUOS Stephenson" pitchFamily="-128" charset="0"/>
            </a:endParaRPr>
          </a:p>
        </p:txBody>
      </p:sp>
      <p:sp>
        <p:nvSpPr>
          <p:cNvPr id="73" name="Oval 72">
            <a:extLst>
              <a:ext uri="{FF2B5EF4-FFF2-40B4-BE49-F238E27FC236}">
                <a16:creationId xmlns:a16="http://schemas.microsoft.com/office/drawing/2014/main" id="{71D17DC5-AE4B-40C7-964F-83E01E88D65C}"/>
              </a:ext>
            </a:extLst>
          </p:cNvPr>
          <p:cNvSpPr/>
          <p:nvPr/>
        </p:nvSpPr>
        <p:spPr bwMode="auto">
          <a:xfrm>
            <a:off x="7530814" y="3107692"/>
            <a:ext cx="180234" cy="180234"/>
          </a:xfrm>
          <a:prstGeom prst="ellipse">
            <a:avLst/>
          </a:prstGeom>
          <a:solidFill>
            <a:srgbClr val="C57729"/>
          </a:solidFill>
          <a:ln w="317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GB">
              <a:latin typeface="TUOS Stephenson" pitchFamily="-128" charset="0"/>
            </a:endParaRPr>
          </a:p>
        </p:txBody>
      </p:sp>
      <p:sp>
        <p:nvSpPr>
          <p:cNvPr id="74" name="Oval 73">
            <a:extLst>
              <a:ext uri="{FF2B5EF4-FFF2-40B4-BE49-F238E27FC236}">
                <a16:creationId xmlns:a16="http://schemas.microsoft.com/office/drawing/2014/main" id="{133EB416-9F61-4B89-A711-68466869FD4B}"/>
              </a:ext>
            </a:extLst>
          </p:cNvPr>
          <p:cNvSpPr/>
          <p:nvPr/>
        </p:nvSpPr>
        <p:spPr bwMode="auto">
          <a:xfrm>
            <a:off x="7760822" y="2990076"/>
            <a:ext cx="180234" cy="180234"/>
          </a:xfrm>
          <a:prstGeom prst="ellipse">
            <a:avLst/>
          </a:prstGeom>
          <a:solidFill>
            <a:srgbClr val="C57729"/>
          </a:solidFill>
          <a:ln w="317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GB">
              <a:latin typeface="TUOS Stephenson" pitchFamily="-128" charset="0"/>
            </a:endParaRPr>
          </a:p>
        </p:txBody>
      </p:sp>
      <p:sp>
        <p:nvSpPr>
          <p:cNvPr id="75" name="Oval 74">
            <a:extLst>
              <a:ext uri="{FF2B5EF4-FFF2-40B4-BE49-F238E27FC236}">
                <a16:creationId xmlns:a16="http://schemas.microsoft.com/office/drawing/2014/main" id="{6B3AC6C2-5CC8-47F1-9028-F8DA6D45D1A0}"/>
              </a:ext>
            </a:extLst>
          </p:cNvPr>
          <p:cNvSpPr/>
          <p:nvPr/>
        </p:nvSpPr>
        <p:spPr bwMode="auto">
          <a:xfrm>
            <a:off x="7497014" y="2921601"/>
            <a:ext cx="180234" cy="180234"/>
          </a:xfrm>
          <a:prstGeom prst="ellipse">
            <a:avLst/>
          </a:prstGeom>
          <a:solidFill>
            <a:srgbClr val="C57729"/>
          </a:solidFill>
          <a:ln w="317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GB">
              <a:latin typeface="TUOS Stephenson" pitchFamily="-128" charset="0"/>
            </a:endParaRPr>
          </a:p>
        </p:txBody>
      </p: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2A3F11FA-0C49-4C12-BD0E-BC14808EF51A}"/>
              </a:ext>
            </a:extLst>
          </p:cNvPr>
          <p:cNvCxnSpPr>
            <a:cxnSpLocks/>
          </p:cNvCxnSpPr>
          <p:nvPr/>
        </p:nvCxnSpPr>
        <p:spPr bwMode="auto">
          <a:xfrm>
            <a:off x="7680228" y="2978317"/>
            <a:ext cx="96538" cy="5591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19DD73FF-0281-45C7-982F-4E6582E8C384}"/>
              </a:ext>
            </a:extLst>
          </p:cNvPr>
          <p:cNvCxnSpPr>
            <a:cxnSpLocks/>
          </p:cNvCxnSpPr>
          <p:nvPr/>
        </p:nvCxnSpPr>
        <p:spPr bwMode="auto">
          <a:xfrm>
            <a:off x="7699883" y="3154082"/>
            <a:ext cx="96538" cy="5591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id="{5D538CC3-D821-42B9-8C7A-4A7F1126248F}"/>
              </a:ext>
            </a:extLst>
          </p:cNvPr>
          <p:cNvCxnSpPr>
            <a:cxnSpLocks/>
            <a:endCxn id="65" idx="3"/>
          </p:cNvCxnSpPr>
          <p:nvPr/>
        </p:nvCxnSpPr>
        <p:spPr bwMode="auto">
          <a:xfrm flipV="1">
            <a:off x="7641181" y="3340457"/>
            <a:ext cx="141335" cy="34724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7" name="Straight Connector 86">
            <a:extLst>
              <a:ext uri="{FF2B5EF4-FFF2-40B4-BE49-F238E27FC236}">
                <a16:creationId xmlns:a16="http://schemas.microsoft.com/office/drawing/2014/main" id="{F97B72C2-7DD7-431E-92C8-AF893809FA56}"/>
              </a:ext>
            </a:extLst>
          </p:cNvPr>
          <p:cNvCxnSpPr>
            <a:cxnSpLocks/>
            <a:endCxn id="68" idx="2"/>
          </p:cNvCxnSpPr>
          <p:nvPr/>
        </p:nvCxnSpPr>
        <p:spPr bwMode="auto">
          <a:xfrm flipV="1">
            <a:off x="7641181" y="3525085"/>
            <a:ext cx="209759" cy="31882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8" name="Straight Connector 87">
            <a:extLst>
              <a:ext uri="{FF2B5EF4-FFF2-40B4-BE49-F238E27FC236}">
                <a16:creationId xmlns:a16="http://schemas.microsoft.com/office/drawing/2014/main" id="{A6945D13-2A82-4C66-8E30-29789B69D250}"/>
              </a:ext>
            </a:extLst>
          </p:cNvPr>
          <p:cNvCxnSpPr>
            <a:cxnSpLocks/>
            <a:stCxn id="70" idx="1"/>
            <a:endCxn id="68" idx="3"/>
          </p:cNvCxnSpPr>
          <p:nvPr/>
        </p:nvCxnSpPr>
        <p:spPr bwMode="auto">
          <a:xfrm flipV="1">
            <a:off x="7801384" y="3588807"/>
            <a:ext cx="75950" cy="129556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0" name="Straight Connector 89">
            <a:extLst>
              <a:ext uri="{FF2B5EF4-FFF2-40B4-BE49-F238E27FC236}">
                <a16:creationId xmlns:a16="http://schemas.microsoft.com/office/drawing/2014/main" id="{9ED68761-EF0D-4C59-84F1-F66EB104BCB8}"/>
              </a:ext>
            </a:extLst>
          </p:cNvPr>
          <p:cNvCxnSpPr>
            <a:cxnSpLocks/>
          </p:cNvCxnSpPr>
          <p:nvPr/>
        </p:nvCxnSpPr>
        <p:spPr bwMode="auto">
          <a:xfrm flipV="1">
            <a:off x="7641180" y="3906712"/>
            <a:ext cx="63058" cy="1013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1" name="Straight Connector 90">
            <a:extLst>
              <a:ext uri="{FF2B5EF4-FFF2-40B4-BE49-F238E27FC236}">
                <a16:creationId xmlns:a16="http://schemas.microsoft.com/office/drawing/2014/main" id="{7D33EA0D-BCA5-4E00-B3C2-7ACA7B078DC9}"/>
              </a:ext>
            </a:extLst>
          </p:cNvPr>
          <p:cNvCxnSpPr>
            <a:cxnSpLocks/>
            <a:endCxn id="72" idx="2"/>
          </p:cNvCxnSpPr>
          <p:nvPr/>
        </p:nvCxnSpPr>
        <p:spPr bwMode="auto">
          <a:xfrm flipV="1">
            <a:off x="7684390" y="4025400"/>
            <a:ext cx="76433" cy="2103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3" name="Straight Connector 92">
            <a:extLst>
              <a:ext uri="{FF2B5EF4-FFF2-40B4-BE49-F238E27FC236}">
                <a16:creationId xmlns:a16="http://schemas.microsoft.com/office/drawing/2014/main" id="{8AA7EFDA-9AF0-40AD-82C8-B360A154C7DC}"/>
              </a:ext>
            </a:extLst>
          </p:cNvPr>
          <p:cNvCxnSpPr>
            <a:cxnSpLocks/>
            <a:stCxn id="71" idx="5"/>
          </p:cNvCxnSpPr>
          <p:nvPr/>
        </p:nvCxnSpPr>
        <p:spPr bwMode="auto">
          <a:xfrm flipV="1">
            <a:off x="7685144" y="3815438"/>
            <a:ext cx="108160" cy="84616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5" name="Straight Connector 94">
            <a:extLst>
              <a:ext uri="{FF2B5EF4-FFF2-40B4-BE49-F238E27FC236}">
                <a16:creationId xmlns:a16="http://schemas.microsoft.com/office/drawing/2014/main" id="{DD86B1BB-28E3-40D7-82E6-0D2BA2E6E91D}"/>
              </a:ext>
            </a:extLst>
          </p:cNvPr>
          <p:cNvCxnSpPr>
            <a:cxnSpLocks/>
            <a:endCxn id="72" idx="0"/>
          </p:cNvCxnSpPr>
          <p:nvPr/>
        </p:nvCxnSpPr>
        <p:spPr bwMode="auto">
          <a:xfrm>
            <a:off x="7694647" y="3903085"/>
            <a:ext cx="156292" cy="3219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7" name="Straight Connector 96">
            <a:extLst>
              <a:ext uri="{FF2B5EF4-FFF2-40B4-BE49-F238E27FC236}">
                <a16:creationId xmlns:a16="http://schemas.microsoft.com/office/drawing/2014/main" id="{5FF03960-43D8-40E7-AFAF-544D4E264B7F}"/>
              </a:ext>
            </a:extLst>
          </p:cNvPr>
          <p:cNvCxnSpPr>
            <a:cxnSpLocks/>
          </p:cNvCxnSpPr>
          <p:nvPr/>
        </p:nvCxnSpPr>
        <p:spPr bwMode="auto">
          <a:xfrm>
            <a:off x="7723238" y="3665069"/>
            <a:ext cx="156292" cy="3219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8" name="Straight Connector 97">
            <a:extLst>
              <a:ext uri="{FF2B5EF4-FFF2-40B4-BE49-F238E27FC236}">
                <a16:creationId xmlns:a16="http://schemas.microsoft.com/office/drawing/2014/main" id="{9203DB9B-E569-489A-BEEA-11F95AC0B623}"/>
              </a:ext>
            </a:extLst>
          </p:cNvPr>
          <p:cNvCxnSpPr>
            <a:cxnSpLocks/>
            <a:endCxn id="68" idx="1"/>
          </p:cNvCxnSpPr>
          <p:nvPr/>
        </p:nvCxnSpPr>
        <p:spPr bwMode="auto">
          <a:xfrm>
            <a:off x="7632902" y="3431939"/>
            <a:ext cx="244432" cy="29424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9" name="Straight Connector 98">
            <a:extLst>
              <a:ext uri="{FF2B5EF4-FFF2-40B4-BE49-F238E27FC236}">
                <a16:creationId xmlns:a16="http://schemas.microsoft.com/office/drawing/2014/main" id="{83903BB6-0808-4C2B-908C-247C0DC26D4C}"/>
              </a:ext>
            </a:extLst>
          </p:cNvPr>
          <p:cNvCxnSpPr>
            <a:cxnSpLocks/>
          </p:cNvCxnSpPr>
          <p:nvPr/>
        </p:nvCxnSpPr>
        <p:spPr bwMode="auto">
          <a:xfrm>
            <a:off x="7941056" y="3299879"/>
            <a:ext cx="116600" cy="33796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3" name="Straight Connector 102">
            <a:extLst>
              <a:ext uri="{FF2B5EF4-FFF2-40B4-BE49-F238E27FC236}">
                <a16:creationId xmlns:a16="http://schemas.microsoft.com/office/drawing/2014/main" id="{E4386627-599E-42E7-97C9-64E94B3CCF09}"/>
              </a:ext>
            </a:extLst>
          </p:cNvPr>
          <p:cNvCxnSpPr>
            <a:cxnSpLocks/>
          </p:cNvCxnSpPr>
          <p:nvPr/>
        </p:nvCxnSpPr>
        <p:spPr bwMode="auto">
          <a:xfrm flipV="1">
            <a:off x="7927848" y="3091930"/>
            <a:ext cx="120061" cy="5557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5" name="Straight Connector 104">
            <a:extLst>
              <a:ext uri="{FF2B5EF4-FFF2-40B4-BE49-F238E27FC236}">
                <a16:creationId xmlns:a16="http://schemas.microsoft.com/office/drawing/2014/main" id="{29A27E51-0BCC-4E50-B590-B63860595A78}"/>
              </a:ext>
            </a:extLst>
          </p:cNvPr>
          <p:cNvCxnSpPr>
            <a:cxnSpLocks/>
          </p:cNvCxnSpPr>
          <p:nvPr/>
        </p:nvCxnSpPr>
        <p:spPr bwMode="auto">
          <a:xfrm>
            <a:off x="7937596" y="3232597"/>
            <a:ext cx="120061" cy="2561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7" name="Straight Connector 106">
            <a:extLst>
              <a:ext uri="{FF2B5EF4-FFF2-40B4-BE49-F238E27FC236}">
                <a16:creationId xmlns:a16="http://schemas.microsoft.com/office/drawing/2014/main" id="{B2374175-BF2F-4DDF-B572-92710864E9D1}"/>
              </a:ext>
            </a:extLst>
          </p:cNvPr>
          <p:cNvCxnSpPr>
            <a:cxnSpLocks/>
          </p:cNvCxnSpPr>
          <p:nvPr/>
        </p:nvCxnSpPr>
        <p:spPr bwMode="auto">
          <a:xfrm>
            <a:off x="7939712" y="3840590"/>
            <a:ext cx="120061" cy="2561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8" name="Straight Connector 107">
            <a:extLst>
              <a:ext uri="{FF2B5EF4-FFF2-40B4-BE49-F238E27FC236}">
                <a16:creationId xmlns:a16="http://schemas.microsoft.com/office/drawing/2014/main" id="{173BA651-5F64-4393-B0BA-8001C3B778E1}"/>
              </a:ext>
            </a:extLst>
          </p:cNvPr>
          <p:cNvCxnSpPr>
            <a:cxnSpLocks/>
          </p:cNvCxnSpPr>
          <p:nvPr/>
        </p:nvCxnSpPr>
        <p:spPr bwMode="auto">
          <a:xfrm>
            <a:off x="7937596" y="3961997"/>
            <a:ext cx="120061" cy="2561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0" name="Straight Connector 109">
            <a:extLst>
              <a:ext uri="{FF2B5EF4-FFF2-40B4-BE49-F238E27FC236}">
                <a16:creationId xmlns:a16="http://schemas.microsoft.com/office/drawing/2014/main" id="{4949F34C-B325-4E3B-8893-ADC03BB9F5DE}"/>
              </a:ext>
            </a:extLst>
          </p:cNvPr>
          <p:cNvCxnSpPr>
            <a:cxnSpLocks/>
            <a:endCxn id="68" idx="0"/>
          </p:cNvCxnSpPr>
          <p:nvPr/>
        </p:nvCxnSpPr>
        <p:spPr bwMode="auto">
          <a:xfrm>
            <a:off x="7872154" y="3376074"/>
            <a:ext cx="68903" cy="58895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2" name="Straight Connector 111">
            <a:extLst>
              <a:ext uri="{FF2B5EF4-FFF2-40B4-BE49-F238E27FC236}">
                <a16:creationId xmlns:a16="http://schemas.microsoft.com/office/drawing/2014/main" id="{D827B2C0-2BAD-435D-A6E5-AD4FDD43BACC}"/>
              </a:ext>
            </a:extLst>
          </p:cNvPr>
          <p:cNvCxnSpPr>
            <a:cxnSpLocks/>
          </p:cNvCxnSpPr>
          <p:nvPr/>
        </p:nvCxnSpPr>
        <p:spPr bwMode="auto">
          <a:xfrm flipV="1">
            <a:off x="7922919" y="2983286"/>
            <a:ext cx="150697" cy="21063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4" name="Straight Connector 113">
            <a:extLst>
              <a:ext uri="{FF2B5EF4-FFF2-40B4-BE49-F238E27FC236}">
                <a16:creationId xmlns:a16="http://schemas.microsoft.com/office/drawing/2014/main" id="{37114B16-6EF8-4E2C-97C0-A21C7AC0DECF}"/>
              </a:ext>
            </a:extLst>
          </p:cNvPr>
          <p:cNvCxnSpPr>
            <a:cxnSpLocks/>
          </p:cNvCxnSpPr>
          <p:nvPr/>
        </p:nvCxnSpPr>
        <p:spPr bwMode="auto">
          <a:xfrm>
            <a:off x="7909064" y="4109313"/>
            <a:ext cx="189529" cy="50785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6" name="Straight Connector 115">
            <a:extLst>
              <a:ext uri="{FF2B5EF4-FFF2-40B4-BE49-F238E27FC236}">
                <a16:creationId xmlns:a16="http://schemas.microsoft.com/office/drawing/2014/main" id="{1EC387B7-C633-41D0-82C5-2679D42D4EDA}"/>
              </a:ext>
            </a:extLst>
          </p:cNvPr>
          <p:cNvCxnSpPr>
            <a:cxnSpLocks/>
          </p:cNvCxnSpPr>
          <p:nvPr/>
        </p:nvCxnSpPr>
        <p:spPr bwMode="auto">
          <a:xfrm>
            <a:off x="7932779" y="4018574"/>
            <a:ext cx="136064" cy="9583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0" name="Straight Connector 119">
            <a:extLst>
              <a:ext uri="{FF2B5EF4-FFF2-40B4-BE49-F238E27FC236}">
                <a16:creationId xmlns:a16="http://schemas.microsoft.com/office/drawing/2014/main" id="{70E617AA-8640-4046-9A25-E510C5DD15DD}"/>
              </a:ext>
            </a:extLst>
          </p:cNvPr>
          <p:cNvCxnSpPr>
            <a:cxnSpLocks/>
            <a:endCxn id="69" idx="0"/>
          </p:cNvCxnSpPr>
          <p:nvPr/>
        </p:nvCxnSpPr>
        <p:spPr bwMode="auto">
          <a:xfrm>
            <a:off x="7556952" y="3515402"/>
            <a:ext cx="84228" cy="38853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2" name="Straight Connector 121">
            <a:extLst>
              <a:ext uri="{FF2B5EF4-FFF2-40B4-BE49-F238E27FC236}">
                <a16:creationId xmlns:a16="http://schemas.microsoft.com/office/drawing/2014/main" id="{8B2F5D8A-1941-4AE4-8598-92E9447EDF30}"/>
              </a:ext>
            </a:extLst>
          </p:cNvPr>
          <p:cNvCxnSpPr>
            <a:cxnSpLocks/>
            <a:stCxn id="67" idx="0"/>
          </p:cNvCxnSpPr>
          <p:nvPr/>
        </p:nvCxnSpPr>
        <p:spPr bwMode="auto">
          <a:xfrm flipV="1">
            <a:off x="7567289" y="3286092"/>
            <a:ext cx="60285" cy="41726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4" name="Straight Connector 123">
            <a:extLst>
              <a:ext uri="{FF2B5EF4-FFF2-40B4-BE49-F238E27FC236}">
                <a16:creationId xmlns:a16="http://schemas.microsoft.com/office/drawing/2014/main" id="{C86A7CE5-70C0-4C09-B7EB-9EE44F460B1B}"/>
              </a:ext>
            </a:extLst>
          </p:cNvPr>
          <p:cNvCxnSpPr>
            <a:cxnSpLocks/>
          </p:cNvCxnSpPr>
          <p:nvPr/>
        </p:nvCxnSpPr>
        <p:spPr bwMode="auto">
          <a:xfrm flipV="1">
            <a:off x="7915830" y="3652072"/>
            <a:ext cx="150263" cy="73916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27" name="Oval 126">
            <a:extLst>
              <a:ext uri="{FF2B5EF4-FFF2-40B4-BE49-F238E27FC236}">
                <a16:creationId xmlns:a16="http://schemas.microsoft.com/office/drawing/2014/main" id="{79FB35A9-82C0-4FFE-A7F2-32E29AC18177}"/>
              </a:ext>
            </a:extLst>
          </p:cNvPr>
          <p:cNvSpPr/>
          <p:nvPr/>
        </p:nvSpPr>
        <p:spPr bwMode="auto">
          <a:xfrm>
            <a:off x="7031112" y="2797328"/>
            <a:ext cx="1584964" cy="1584964"/>
          </a:xfrm>
          <a:prstGeom prst="ellipse">
            <a:avLst/>
          </a:prstGeom>
          <a:noFill/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GB">
              <a:latin typeface="TUOS Stephenson" pitchFamily="-128" charset="0"/>
            </a:endParaRPr>
          </a:p>
        </p:txBody>
      </p:sp>
      <p:cxnSp>
        <p:nvCxnSpPr>
          <p:cNvPr id="128" name="Straight Connector 127">
            <a:extLst>
              <a:ext uri="{FF2B5EF4-FFF2-40B4-BE49-F238E27FC236}">
                <a16:creationId xmlns:a16="http://schemas.microsoft.com/office/drawing/2014/main" id="{008D7339-E5B3-450D-87EE-8B9F85865800}"/>
              </a:ext>
            </a:extLst>
          </p:cNvPr>
          <p:cNvCxnSpPr>
            <a:cxnSpLocks/>
            <a:stCxn id="21" idx="1"/>
            <a:endCxn id="127" idx="2"/>
          </p:cNvCxnSpPr>
          <p:nvPr/>
        </p:nvCxnSpPr>
        <p:spPr bwMode="auto">
          <a:xfrm>
            <a:off x="5968306" y="3461856"/>
            <a:ext cx="1062807" cy="127955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5B246762-0197-41A2-95E6-907D96208DB9}"/>
              </a:ext>
            </a:extLst>
          </p:cNvPr>
          <p:cNvCxnSpPr>
            <a:cxnSpLocks/>
            <a:endCxn id="45" idx="2"/>
          </p:cNvCxnSpPr>
          <p:nvPr/>
        </p:nvCxnSpPr>
        <p:spPr bwMode="auto">
          <a:xfrm flipV="1">
            <a:off x="4704881" y="3542162"/>
            <a:ext cx="602326" cy="71784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33" name="Oval 132">
            <a:extLst>
              <a:ext uri="{FF2B5EF4-FFF2-40B4-BE49-F238E27FC236}">
                <a16:creationId xmlns:a16="http://schemas.microsoft.com/office/drawing/2014/main" id="{02A619D9-217C-4AEC-869A-288603756C8B}"/>
              </a:ext>
            </a:extLst>
          </p:cNvPr>
          <p:cNvSpPr/>
          <p:nvPr/>
        </p:nvSpPr>
        <p:spPr bwMode="auto">
          <a:xfrm>
            <a:off x="7746460" y="4168410"/>
            <a:ext cx="180234" cy="180234"/>
          </a:xfrm>
          <a:prstGeom prst="ellipse">
            <a:avLst/>
          </a:prstGeom>
          <a:solidFill>
            <a:srgbClr val="C57729"/>
          </a:solidFill>
          <a:ln w="317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GB">
              <a:latin typeface="TUOS Stephenson" pitchFamily="-128" charset="0"/>
            </a:endParaRPr>
          </a:p>
        </p:txBody>
      </p:sp>
      <p:cxnSp>
        <p:nvCxnSpPr>
          <p:cNvPr id="134" name="Straight Connector 133">
            <a:extLst>
              <a:ext uri="{FF2B5EF4-FFF2-40B4-BE49-F238E27FC236}">
                <a16:creationId xmlns:a16="http://schemas.microsoft.com/office/drawing/2014/main" id="{3CF39775-4819-42F4-BDEB-A66C075C9197}"/>
              </a:ext>
            </a:extLst>
          </p:cNvPr>
          <p:cNvCxnSpPr>
            <a:cxnSpLocks/>
          </p:cNvCxnSpPr>
          <p:nvPr/>
        </p:nvCxnSpPr>
        <p:spPr bwMode="auto">
          <a:xfrm>
            <a:off x="7912939" y="4203440"/>
            <a:ext cx="155905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6" name="Straight Connector 135">
            <a:extLst>
              <a:ext uri="{FF2B5EF4-FFF2-40B4-BE49-F238E27FC236}">
                <a16:creationId xmlns:a16="http://schemas.microsoft.com/office/drawing/2014/main" id="{CFCFE1EF-A5B5-4A77-8D82-BD449C382FE0}"/>
              </a:ext>
            </a:extLst>
          </p:cNvPr>
          <p:cNvCxnSpPr>
            <a:cxnSpLocks/>
          </p:cNvCxnSpPr>
          <p:nvPr/>
        </p:nvCxnSpPr>
        <p:spPr bwMode="auto">
          <a:xfrm>
            <a:off x="7637400" y="4176021"/>
            <a:ext cx="155905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7" name="Straight Connector 136">
            <a:extLst>
              <a:ext uri="{FF2B5EF4-FFF2-40B4-BE49-F238E27FC236}">
                <a16:creationId xmlns:a16="http://schemas.microsoft.com/office/drawing/2014/main" id="{BD25B9B4-533F-441D-8514-BA2B1751638B}"/>
              </a:ext>
            </a:extLst>
          </p:cNvPr>
          <p:cNvCxnSpPr>
            <a:cxnSpLocks/>
            <a:endCxn id="133" idx="0"/>
          </p:cNvCxnSpPr>
          <p:nvPr/>
        </p:nvCxnSpPr>
        <p:spPr bwMode="auto">
          <a:xfrm>
            <a:off x="7822581" y="4112228"/>
            <a:ext cx="13997" cy="56183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9" name="Straight Connector 138">
            <a:extLst>
              <a:ext uri="{FF2B5EF4-FFF2-40B4-BE49-F238E27FC236}">
                <a16:creationId xmlns:a16="http://schemas.microsoft.com/office/drawing/2014/main" id="{47E9FD97-AD12-4AC6-A0FB-CFAE69CD195A}"/>
              </a:ext>
            </a:extLst>
          </p:cNvPr>
          <p:cNvCxnSpPr>
            <a:cxnSpLocks/>
          </p:cNvCxnSpPr>
          <p:nvPr/>
        </p:nvCxnSpPr>
        <p:spPr bwMode="auto">
          <a:xfrm flipV="1">
            <a:off x="7909473" y="4243424"/>
            <a:ext cx="236126" cy="49672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CE0DCF2B-E3BE-42EB-9A89-BFFD6EAAFF7B}"/>
              </a:ext>
            </a:extLst>
          </p:cNvPr>
          <p:cNvCxnSpPr>
            <a:cxnSpLocks/>
          </p:cNvCxnSpPr>
          <p:nvPr/>
        </p:nvCxnSpPr>
        <p:spPr bwMode="auto">
          <a:xfrm>
            <a:off x="8140913" y="2904294"/>
            <a:ext cx="21246" cy="1396166"/>
          </a:xfrm>
          <a:prstGeom prst="line">
            <a:avLst/>
          </a:prstGeom>
          <a:solidFill>
            <a:schemeClr val="accent1"/>
          </a:solidFill>
          <a:ln w="180975" cap="flat" cmpd="sng" algn="ctr">
            <a:solidFill>
              <a:schemeClr val="accent6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42" name="TextBox 141">
            <a:extLst>
              <a:ext uri="{FF2B5EF4-FFF2-40B4-BE49-F238E27FC236}">
                <a16:creationId xmlns:a16="http://schemas.microsoft.com/office/drawing/2014/main" id="{ECDBCC9B-3F49-4310-97A8-1D77F6542056}"/>
              </a:ext>
            </a:extLst>
          </p:cNvPr>
          <p:cNvSpPr txBox="1"/>
          <p:nvPr/>
        </p:nvSpPr>
        <p:spPr>
          <a:xfrm>
            <a:off x="4872813" y="4602497"/>
            <a:ext cx="10801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000000"/>
                </a:solidFill>
              </a:rPr>
              <a:t>Anode</a:t>
            </a:r>
          </a:p>
        </p:txBody>
      </p:sp>
      <p:sp>
        <p:nvSpPr>
          <p:cNvPr id="143" name="TextBox 142">
            <a:extLst>
              <a:ext uri="{FF2B5EF4-FFF2-40B4-BE49-F238E27FC236}">
                <a16:creationId xmlns:a16="http://schemas.microsoft.com/office/drawing/2014/main" id="{15B9B4E7-7F6A-4B97-9633-4B3F58C53E53}"/>
              </a:ext>
            </a:extLst>
          </p:cNvPr>
          <p:cNvSpPr txBox="1"/>
          <p:nvPr/>
        </p:nvSpPr>
        <p:spPr>
          <a:xfrm>
            <a:off x="1774862" y="3782583"/>
            <a:ext cx="12301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000000"/>
                </a:solidFill>
              </a:rPr>
              <a:t>Cathode</a:t>
            </a:r>
          </a:p>
        </p:txBody>
      </p:sp>
      <p:sp>
        <p:nvSpPr>
          <p:cNvPr id="144" name="TextBox 143">
            <a:extLst>
              <a:ext uri="{FF2B5EF4-FFF2-40B4-BE49-F238E27FC236}">
                <a16:creationId xmlns:a16="http://schemas.microsoft.com/office/drawing/2014/main" id="{3CFF5A10-1061-491C-9F73-62B0172C9726}"/>
              </a:ext>
            </a:extLst>
          </p:cNvPr>
          <p:cNvSpPr txBox="1"/>
          <p:nvPr/>
        </p:nvSpPr>
        <p:spPr>
          <a:xfrm>
            <a:off x="3213357" y="5588497"/>
            <a:ext cx="14820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000000"/>
                </a:solidFill>
              </a:rPr>
              <a:t>Separator</a:t>
            </a:r>
          </a:p>
        </p:txBody>
      </p:sp>
      <p:sp>
        <p:nvSpPr>
          <p:cNvPr id="145" name="Oval 144">
            <a:extLst>
              <a:ext uri="{FF2B5EF4-FFF2-40B4-BE49-F238E27FC236}">
                <a16:creationId xmlns:a16="http://schemas.microsoft.com/office/drawing/2014/main" id="{34D316E7-207D-46DD-A16A-1CD909044D16}"/>
              </a:ext>
            </a:extLst>
          </p:cNvPr>
          <p:cNvSpPr/>
          <p:nvPr/>
        </p:nvSpPr>
        <p:spPr bwMode="auto">
          <a:xfrm>
            <a:off x="7587131" y="4796332"/>
            <a:ext cx="276522" cy="276522"/>
          </a:xfrm>
          <a:prstGeom prst="ellipse">
            <a:avLst/>
          </a:prstGeom>
          <a:solidFill>
            <a:srgbClr val="C57729"/>
          </a:solidFill>
          <a:ln w="317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GB">
              <a:latin typeface="TUOS Stephenson" pitchFamily="-128" charset="0"/>
            </a:endParaRPr>
          </a:p>
        </p:txBody>
      </p:sp>
      <p:cxnSp>
        <p:nvCxnSpPr>
          <p:cNvPr id="148" name="Straight Connector 147">
            <a:extLst>
              <a:ext uri="{FF2B5EF4-FFF2-40B4-BE49-F238E27FC236}">
                <a16:creationId xmlns:a16="http://schemas.microsoft.com/office/drawing/2014/main" id="{EDF5BF7F-70DA-4E96-9520-4950C2D2CBB6}"/>
              </a:ext>
            </a:extLst>
          </p:cNvPr>
          <p:cNvCxnSpPr>
            <a:cxnSpLocks/>
          </p:cNvCxnSpPr>
          <p:nvPr/>
        </p:nvCxnSpPr>
        <p:spPr bwMode="auto">
          <a:xfrm>
            <a:off x="7865337" y="4924173"/>
            <a:ext cx="155905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1" name="Straight Connector 150">
            <a:extLst>
              <a:ext uri="{FF2B5EF4-FFF2-40B4-BE49-F238E27FC236}">
                <a16:creationId xmlns:a16="http://schemas.microsoft.com/office/drawing/2014/main" id="{776F58F8-2D9F-4AC0-A71D-D74181DA410B}"/>
              </a:ext>
            </a:extLst>
          </p:cNvPr>
          <p:cNvCxnSpPr>
            <a:cxnSpLocks/>
          </p:cNvCxnSpPr>
          <p:nvPr/>
        </p:nvCxnSpPr>
        <p:spPr bwMode="auto">
          <a:xfrm flipV="1">
            <a:off x="7842835" y="4725144"/>
            <a:ext cx="145042" cy="108184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54" name="Oval 153">
            <a:extLst>
              <a:ext uri="{FF2B5EF4-FFF2-40B4-BE49-F238E27FC236}">
                <a16:creationId xmlns:a16="http://schemas.microsoft.com/office/drawing/2014/main" id="{18B3EB13-BBF5-4131-8EAC-9AB91F584548}"/>
              </a:ext>
            </a:extLst>
          </p:cNvPr>
          <p:cNvSpPr/>
          <p:nvPr/>
        </p:nvSpPr>
        <p:spPr bwMode="auto">
          <a:xfrm>
            <a:off x="7939711" y="4533215"/>
            <a:ext cx="276522" cy="276522"/>
          </a:xfrm>
          <a:prstGeom prst="ellipse">
            <a:avLst/>
          </a:prstGeom>
          <a:solidFill>
            <a:srgbClr val="C57729"/>
          </a:solidFill>
          <a:ln w="317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GB" dirty="0">
              <a:latin typeface="TUOS Stephenson" pitchFamily="-128" charset="0"/>
            </a:endParaRPr>
          </a:p>
        </p:txBody>
      </p:sp>
      <p:sp>
        <p:nvSpPr>
          <p:cNvPr id="155" name="Oval 154">
            <a:extLst>
              <a:ext uri="{FF2B5EF4-FFF2-40B4-BE49-F238E27FC236}">
                <a16:creationId xmlns:a16="http://schemas.microsoft.com/office/drawing/2014/main" id="{97DB30A8-8510-4301-A2BD-58F44624641C}"/>
              </a:ext>
            </a:extLst>
          </p:cNvPr>
          <p:cNvSpPr/>
          <p:nvPr/>
        </p:nvSpPr>
        <p:spPr bwMode="auto">
          <a:xfrm>
            <a:off x="7987877" y="4865525"/>
            <a:ext cx="276522" cy="276522"/>
          </a:xfrm>
          <a:prstGeom prst="ellipse">
            <a:avLst/>
          </a:prstGeom>
          <a:solidFill>
            <a:srgbClr val="C57729"/>
          </a:solidFill>
          <a:ln w="317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GB">
              <a:latin typeface="TUOS Stephenson" pitchFamily="-128" charset="0"/>
            </a:endParaRPr>
          </a:p>
        </p:txBody>
      </p:sp>
      <p:cxnSp>
        <p:nvCxnSpPr>
          <p:cNvPr id="156" name="Straight Connector 155">
            <a:extLst>
              <a:ext uri="{FF2B5EF4-FFF2-40B4-BE49-F238E27FC236}">
                <a16:creationId xmlns:a16="http://schemas.microsoft.com/office/drawing/2014/main" id="{6707703C-3CD3-4FAA-9E4F-7CBD186B2BE0}"/>
              </a:ext>
            </a:extLst>
          </p:cNvPr>
          <p:cNvCxnSpPr>
            <a:cxnSpLocks/>
          </p:cNvCxnSpPr>
          <p:nvPr/>
        </p:nvCxnSpPr>
        <p:spPr bwMode="auto">
          <a:xfrm flipH="1">
            <a:off x="7846237" y="4995878"/>
            <a:ext cx="80848" cy="32253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triangle" w="med" len="med"/>
            <a:tailEnd type="none" w="med" len="med"/>
          </a:ln>
          <a:effectLst/>
        </p:spPr>
      </p:cxnSp>
      <p:sp>
        <p:nvSpPr>
          <p:cNvPr id="158" name="TextBox 157">
            <a:extLst>
              <a:ext uri="{FF2B5EF4-FFF2-40B4-BE49-F238E27FC236}">
                <a16:creationId xmlns:a16="http://schemas.microsoft.com/office/drawing/2014/main" id="{DEC1BAF1-7075-4E7E-8AB3-CD3525D32AEE}"/>
              </a:ext>
            </a:extLst>
          </p:cNvPr>
          <p:cNvSpPr txBox="1"/>
          <p:nvPr/>
        </p:nvSpPr>
        <p:spPr>
          <a:xfrm>
            <a:off x="7378414" y="5324657"/>
            <a:ext cx="7778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rgbClr val="000000"/>
                </a:solidFill>
              </a:rPr>
              <a:t>Binder</a:t>
            </a:r>
          </a:p>
        </p:txBody>
      </p:sp>
      <p:sp>
        <p:nvSpPr>
          <p:cNvPr id="160" name="TextBox 159">
            <a:extLst>
              <a:ext uri="{FF2B5EF4-FFF2-40B4-BE49-F238E27FC236}">
                <a16:creationId xmlns:a16="http://schemas.microsoft.com/office/drawing/2014/main" id="{59292C6B-9E57-4D18-99EE-769772C09884}"/>
              </a:ext>
            </a:extLst>
          </p:cNvPr>
          <p:cNvSpPr txBox="1"/>
          <p:nvPr/>
        </p:nvSpPr>
        <p:spPr>
          <a:xfrm>
            <a:off x="8534401" y="5291894"/>
            <a:ext cx="12066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rgbClr val="000000"/>
                </a:solidFill>
              </a:rPr>
              <a:t>Conductive additive</a:t>
            </a:r>
          </a:p>
        </p:txBody>
      </p:sp>
      <p:cxnSp>
        <p:nvCxnSpPr>
          <p:cNvPr id="161" name="Straight Connector 160">
            <a:extLst>
              <a:ext uri="{FF2B5EF4-FFF2-40B4-BE49-F238E27FC236}">
                <a16:creationId xmlns:a16="http://schemas.microsoft.com/office/drawing/2014/main" id="{9FE59BC3-9525-47E0-907D-6923689FA153}"/>
              </a:ext>
            </a:extLst>
          </p:cNvPr>
          <p:cNvCxnSpPr>
            <a:cxnSpLocks/>
          </p:cNvCxnSpPr>
          <p:nvPr/>
        </p:nvCxnSpPr>
        <p:spPr bwMode="auto">
          <a:xfrm>
            <a:off x="8265342" y="5103018"/>
            <a:ext cx="301526" cy="23045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triangle" w="med" len="med"/>
            <a:tailEnd type="none" w="med" len="med"/>
          </a:ln>
          <a:effectLst/>
        </p:spPr>
      </p:cxnSp>
      <p:cxnSp>
        <p:nvCxnSpPr>
          <p:cNvPr id="163" name="Straight Connector 162">
            <a:extLst>
              <a:ext uri="{FF2B5EF4-FFF2-40B4-BE49-F238E27FC236}">
                <a16:creationId xmlns:a16="http://schemas.microsoft.com/office/drawing/2014/main" id="{01630F82-B9F7-4E47-8B3C-DAD9E8AE3891}"/>
              </a:ext>
            </a:extLst>
          </p:cNvPr>
          <p:cNvCxnSpPr>
            <a:cxnSpLocks/>
          </p:cNvCxnSpPr>
          <p:nvPr/>
        </p:nvCxnSpPr>
        <p:spPr bwMode="auto">
          <a:xfrm>
            <a:off x="8126139" y="5003786"/>
            <a:ext cx="224317" cy="111172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triangle" w="med" len="med"/>
            <a:tailEnd type="none" w="med" len="med"/>
          </a:ln>
          <a:effectLst/>
        </p:spPr>
      </p:cxnSp>
      <p:sp>
        <p:nvSpPr>
          <p:cNvPr id="165" name="TextBox 164">
            <a:extLst>
              <a:ext uri="{FF2B5EF4-FFF2-40B4-BE49-F238E27FC236}">
                <a16:creationId xmlns:a16="http://schemas.microsoft.com/office/drawing/2014/main" id="{6460416B-EFD5-4A2D-BA16-F6ACAAE469BD}"/>
              </a:ext>
            </a:extLst>
          </p:cNvPr>
          <p:cNvSpPr txBox="1"/>
          <p:nvPr/>
        </p:nvSpPr>
        <p:spPr>
          <a:xfrm>
            <a:off x="7657406" y="6100315"/>
            <a:ext cx="16048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rgbClr val="000000"/>
                </a:solidFill>
              </a:rPr>
              <a:t>Active material</a:t>
            </a:r>
          </a:p>
        </p:txBody>
      </p:sp>
      <p:cxnSp>
        <p:nvCxnSpPr>
          <p:cNvPr id="167" name="Straight Connector 166">
            <a:extLst>
              <a:ext uri="{FF2B5EF4-FFF2-40B4-BE49-F238E27FC236}">
                <a16:creationId xmlns:a16="http://schemas.microsoft.com/office/drawing/2014/main" id="{2B917B22-D5A2-4DD6-BF98-BC5262FE6D2A}"/>
              </a:ext>
            </a:extLst>
          </p:cNvPr>
          <p:cNvCxnSpPr>
            <a:cxnSpLocks/>
          </p:cNvCxnSpPr>
          <p:nvPr/>
        </p:nvCxnSpPr>
        <p:spPr bwMode="auto">
          <a:xfrm flipV="1">
            <a:off x="8134977" y="3532300"/>
            <a:ext cx="1153135" cy="36537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triangle" w="med" len="med"/>
            <a:tailEnd type="none" w="med" len="med"/>
          </a:ln>
          <a:effectLst/>
        </p:spPr>
      </p:cxnSp>
      <p:sp>
        <p:nvSpPr>
          <p:cNvPr id="169" name="TextBox 168">
            <a:extLst>
              <a:ext uri="{FF2B5EF4-FFF2-40B4-BE49-F238E27FC236}">
                <a16:creationId xmlns:a16="http://schemas.microsoft.com/office/drawing/2014/main" id="{392F6F7E-129B-46BE-8D5E-925164989E55}"/>
              </a:ext>
            </a:extLst>
          </p:cNvPr>
          <p:cNvSpPr txBox="1"/>
          <p:nvPr/>
        </p:nvSpPr>
        <p:spPr>
          <a:xfrm>
            <a:off x="9126643" y="2999902"/>
            <a:ext cx="12066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rgbClr val="000000"/>
                </a:solidFill>
              </a:rPr>
              <a:t>Current collector</a:t>
            </a:r>
          </a:p>
        </p:txBody>
      </p:sp>
    </p:spTree>
    <p:extLst>
      <p:ext uri="{BB962C8B-B14F-4D97-AF65-F5344CB8AC3E}">
        <p14:creationId xmlns:p14="http://schemas.microsoft.com/office/powerpoint/2010/main" val="147046976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2D84B2-70AD-49A9-B21A-B5C5AA13D3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Making the electrode</a:t>
            </a:r>
          </a:p>
        </p:txBody>
      </p:sp>
      <p:pic>
        <p:nvPicPr>
          <p:cNvPr id="8" name="Content Placeholder 7" descr="A picture containing cup, coffee, coffee cup&#10;&#10;Description automatically generated">
            <a:extLst>
              <a:ext uri="{FF2B5EF4-FFF2-40B4-BE49-F238E27FC236}">
                <a16:creationId xmlns:a16="http://schemas.microsoft.com/office/drawing/2014/main" id="{9827A544-0A86-4008-BD05-315A5DE9F66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6114" y="2780929"/>
            <a:ext cx="2766325" cy="2325513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84A85D-C842-4035-80BE-23492CB6E3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2E28BBE-4E92-4B2E-9C6F-C30F1CA4714D}" type="datetime1">
              <a:rPr lang="en-GB" altLang="en-US" smtClean="0"/>
              <a:pPr>
                <a:defRPr/>
              </a:pPr>
              <a:t>16/09/2021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DE0813-7C95-4471-A724-A6BA49CB93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altLang="en-US"/>
              <a:t>© The University of Sheffield</a:t>
            </a:r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A8CC95-FEFC-4D49-83C1-2AA2326F75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30EF6-6C13-413D-A541-8FA2732E8850}" type="slidenum">
              <a:rPr lang="en-GB" altLang="en-US" smtClean="0"/>
              <a:pPr/>
              <a:t>45</a:t>
            </a:fld>
            <a:endParaRPr lang="en-GB" alt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14DE4E8-F6FB-41E0-8BAB-3D7DD75C477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7608" y="2780929"/>
            <a:ext cx="2336304" cy="2351377"/>
          </a:xfrm>
          <a:prstGeom prst="rect">
            <a:avLst/>
          </a:prstGeom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1FF3953D-D761-48A5-8E4A-DDB05A985512}"/>
              </a:ext>
            </a:extLst>
          </p:cNvPr>
          <p:cNvCxnSpPr>
            <a:cxnSpLocks/>
          </p:cNvCxnSpPr>
          <p:nvPr/>
        </p:nvCxnSpPr>
        <p:spPr bwMode="auto">
          <a:xfrm>
            <a:off x="5173486" y="4104988"/>
            <a:ext cx="1759632" cy="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7030A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4" name="Content Placeholder 18">
            <a:extLst>
              <a:ext uri="{FF2B5EF4-FFF2-40B4-BE49-F238E27FC236}">
                <a16:creationId xmlns:a16="http://schemas.microsoft.com/office/drawing/2014/main" id="{E1FA48FF-2950-4FAF-AC35-E0B16F5F10BF}"/>
              </a:ext>
            </a:extLst>
          </p:cNvPr>
          <p:cNvSpPr txBox="1">
            <a:spLocks/>
          </p:cNvSpPr>
          <p:nvPr/>
        </p:nvSpPr>
        <p:spPr bwMode="auto">
          <a:xfrm>
            <a:off x="5096908" y="3353374"/>
            <a:ext cx="1836211" cy="6032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30000"/>
              </a:spcBef>
              <a:spcAft>
                <a:spcPct val="0"/>
              </a:spcAft>
              <a:buChar char="•"/>
              <a:defRPr sz="3200">
                <a:solidFill>
                  <a:srgbClr val="2A196F"/>
                </a:solidFill>
                <a:latin typeface="+mn-lt"/>
                <a:ea typeface="MS PGothic" pitchFamily="34" charset="-128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30000"/>
              </a:spcBef>
              <a:spcAft>
                <a:spcPct val="0"/>
              </a:spcAft>
              <a:buFont typeface="TUOS Stephenson" panose="02070503080000020004" pitchFamily="18" charset="0"/>
              <a:buChar char="•"/>
              <a:defRPr sz="2800">
                <a:solidFill>
                  <a:srgbClr val="2A196F"/>
                </a:solidFill>
                <a:latin typeface="+mn-lt"/>
                <a:ea typeface="MS PGothic" pitchFamily="34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2A196F"/>
                </a:solidFill>
                <a:latin typeface="+mn-lt"/>
                <a:ea typeface="MS PGothic" pitchFamily="34" charset="-128"/>
              </a:defRPr>
            </a:lvl3pPr>
            <a:lvl4pPr marL="1600200" indent="-22860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Font typeface="TUOS Stephenson" panose="02070503080000020004" pitchFamily="18" charset="0"/>
              <a:defRPr sz="1400">
                <a:solidFill>
                  <a:srgbClr val="2A196F"/>
                </a:solidFill>
                <a:latin typeface="+mn-lt"/>
                <a:ea typeface="MS PGothic" pitchFamily="34" charset="-128"/>
              </a:defRPr>
            </a:lvl4pPr>
            <a:lvl5pPr marL="2057400" indent="-228600" algn="l" rtl="0" eaLnBrk="0" fontAlgn="base" hangingPunct="0">
              <a:lnSpc>
                <a:spcPct val="140000"/>
              </a:lnSpc>
              <a:spcBef>
                <a:spcPct val="20000"/>
              </a:spcBef>
              <a:spcAft>
                <a:spcPct val="0"/>
              </a:spcAft>
              <a:buFont typeface="TUOS Stephenson" panose="02070503080000020004" pitchFamily="18" charset="0"/>
              <a:buChar char="•"/>
              <a:defRPr sz="900">
                <a:solidFill>
                  <a:srgbClr val="2A196F"/>
                </a:solidFill>
                <a:latin typeface="+mn-lt"/>
                <a:ea typeface="MS PGothic" pitchFamily="34" charset="-128"/>
              </a:defRPr>
            </a:lvl5pPr>
            <a:lvl6pPr marL="2514600" indent="-228600" algn="l" rtl="0" eaLnBrk="1" fontAlgn="base" hangingPunct="1">
              <a:lnSpc>
                <a:spcPct val="140000"/>
              </a:lnSpc>
              <a:spcBef>
                <a:spcPct val="20000"/>
              </a:spcBef>
              <a:spcAft>
                <a:spcPct val="0"/>
              </a:spcAft>
              <a:buFont typeface="TUOS Stephenson" pitchFamily="-128" charset="0"/>
              <a:buChar char="•"/>
              <a:defRPr sz="900">
                <a:solidFill>
                  <a:srgbClr val="2A196F"/>
                </a:solidFill>
                <a:latin typeface="+mn-lt"/>
              </a:defRPr>
            </a:lvl6pPr>
            <a:lvl7pPr marL="2971800" indent="-228600" algn="l" rtl="0" eaLnBrk="1" fontAlgn="base" hangingPunct="1">
              <a:lnSpc>
                <a:spcPct val="140000"/>
              </a:lnSpc>
              <a:spcBef>
                <a:spcPct val="20000"/>
              </a:spcBef>
              <a:spcAft>
                <a:spcPct val="0"/>
              </a:spcAft>
              <a:buFont typeface="TUOS Stephenson" pitchFamily="-128" charset="0"/>
              <a:buChar char="•"/>
              <a:defRPr sz="900">
                <a:solidFill>
                  <a:srgbClr val="2A196F"/>
                </a:solidFill>
                <a:latin typeface="+mn-lt"/>
              </a:defRPr>
            </a:lvl7pPr>
            <a:lvl8pPr marL="3429000" indent="-228600" algn="l" rtl="0" eaLnBrk="1" fontAlgn="base" hangingPunct="1">
              <a:lnSpc>
                <a:spcPct val="140000"/>
              </a:lnSpc>
              <a:spcBef>
                <a:spcPct val="20000"/>
              </a:spcBef>
              <a:spcAft>
                <a:spcPct val="0"/>
              </a:spcAft>
              <a:buFont typeface="TUOS Stephenson" pitchFamily="-128" charset="0"/>
              <a:buChar char="•"/>
              <a:defRPr sz="900">
                <a:solidFill>
                  <a:srgbClr val="2A196F"/>
                </a:solidFill>
                <a:latin typeface="+mn-lt"/>
              </a:defRPr>
            </a:lvl8pPr>
            <a:lvl9pPr marL="3886200" indent="-228600" algn="l" rtl="0" eaLnBrk="1" fontAlgn="base" hangingPunct="1">
              <a:lnSpc>
                <a:spcPct val="140000"/>
              </a:lnSpc>
              <a:spcBef>
                <a:spcPct val="20000"/>
              </a:spcBef>
              <a:spcAft>
                <a:spcPct val="0"/>
              </a:spcAft>
              <a:buFont typeface="TUOS Stephenson" pitchFamily="-128" charset="0"/>
              <a:buChar char="•"/>
              <a:defRPr sz="900">
                <a:solidFill>
                  <a:srgbClr val="2A196F"/>
                </a:solidFill>
                <a:latin typeface="+mn-lt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GB" sz="1800" kern="0" dirty="0"/>
              <a:t>Mix with carbon, water and binder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Content Placeholder 18">
                <a:extLst>
                  <a:ext uri="{FF2B5EF4-FFF2-40B4-BE49-F238E27FC236}">
                    <a16:creationId xmlns:a16="http://schemas.microsoft.com/office/drawing/2014/main" id="{64F0B5AB-EA52-40ED-ADD7-B6874193C54C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3219364" y="5249063"/>
                <a:ext cx="1032792" cy="4746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342900" indent="-342900" algn="l" rtl="0" eaLnBrk="0" fontAlgn="base" hangingPunct="0">
                  <a:spcBef>
                    <a:spcPct val="30000"/>
                  </a:spcBef>
                  <a:spcAft>
                    <a:spcPct val="0"/>
                  </a:spcAft>
                  <a:buChar char="•"/>
                  <a:defRPr sz="3200">
                    <a:solidFill>
                      <a:srgbClr val="2A196F"/>
                    </a:solidFill>
                    <a:latin typeface="+mn-lt"/>
                    <a:ea typeface="MS PGothic" pitchFamily="34" charset="-128"/>
                    <a:cs typeface="ＭＳ Ｐゴシック" charset="0"/>
                  </a:defRPr>
                </a:lvl1pPr>
                <a:lvl2pPr marL="742950" indent="-285750" algn="l" rtl="0" eaLnBrk="0" fontAlgn="base" hangingPunct="0">
                  <a:spcBef>
                    <a:spcPct val="30000"/>
                  </a:spcBef>
                  <a:spcAft>
                    <a:spcPct val="0"/>
                  </a:spcAft>
                  <a:buFont typeface="TUOS Stephenson" panose="02070503080000020004" pitchFamily="18" charset="0"/>
                  <a:buChar char="•"/>
                  <a:defRPr sz="2800">
                    <a:solidFill>
                      <a:srgbClr val="2A196F"/>
                    </a:solidFill>
                    <a:latin typeface="+mn-lt"/>
                    <a:ea typeface="MS PGothic" pitchFamily="34" charset="-128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defRPr sz="2400">
                    <a:solidFill>
                      <a:srgbClr val="2A196F"/>
                    </a:solidFill>
                    <a:latin typeface="+mn-lt"/>
                    <a:ea typeface="MS PGothic" pitchFamily="34" charset="-128"/>
                  </a:defRPr>
                </a:lvl3pPr>
                <a:lvl4pPr marL="1600200" indent="-228600" algn="l" rtl="0" eaLnBrk="0" fontAlgn="base" hangingPunct="0">
                  <a:lnSpc>
                    <a:spcPct val="120000"/>
                  </a:lnSpc>
                  <a:spcBef>
                    <a:spcPct val="20000"/>
                  </a:spcBef>
                  <a:spcAft>
                    <a:spcPct val="0"/>
                  </a:spcAft>
                  <a:buFont typeface="TUOS Stephenson" panose="02070503080000020004" pitchFamily="18" charset="0"/>
                  <a:defRPr sz="1400">
                    <a:solidFill>
                      <a:srgbClr val="2A196F"/>
                    </a:solidFill>
                    <a:latin typeface="+mn-lt"/>
                    <a:ea typeface="MS PGothic" pitchFamily="34" charset="-128"/>
                  </a:defRPr>
                </a:lvl4pPr>
                <a:lvl5pPr marL="2057400" indent="-228600" algn="l" rtl="0" eaLnBrk="0" fontAlgn="base" hangingPunct="0">
                  <a:lnSpc>
                    <a:spcPct val="140000"/>
                  </a:lnSpc>
                  <a:spcBef>
                    <a:spcPct val="20000"/>
                  </a:spcBef>
                  <a:spcAft>
                    <a:spcPct val="0"/>
                  </a:spcAft>
                  <a:buFont typeface="TUOS Stephenson" panose="02070503080000020004" pitchFamily="18" charset="0"/>
                  <a:buChar char="•"/>
                  <a:defRPr sz="900">
                    <a:solidFill>
                      <a:srgbClr val="2A196F"/>
                    </a:solidFill>
                    <a:latin typeface="+mn-lt"/>
                    <a:ea typeface="MS PGothic" pitchFamily="34" charset="-128"/>
                  </a:defRPr>
                </a:lvl5pPr>
                <a:lvl6pPr marL="2514600" indent="-228600" algn="l" rtl="0" eaLnBrk="1" fontAlgn="base" hangingPunct="1">
                  <a:lnSpc>
                    <a:spcPct val="140000"/>
                  </a:lnSpc>
                  <a:spcBef>
                    <a:spcPct val="20000"/>
                  </a:spcBef>
                  <a:spcAft>
                    <a:spcPct val="0"/>
                  </a:spcAft>
                  <a:buFont typeface="TUOS Stephenson" pitchFamily="-128" charset="0"/>
                  <a:buChar char="•"/>
                  <a:defRPr sz="900">
                    <a:solidFill>
                      <a:srgbClr val="2A196F"/>
                    </a:solidFill>
                    <a:latin typeface="+mn-lt"/>
                  </a:defRPr>
                </a:lvl6pPr>
                <a:lvl7pPr marL="2971800" indent="-228600" algn="l" rtl="0" eaLnBrk="1" fontAlgn="base" hangingPunct="1">
                  <a:lnSpc>
                    <a:spcPct val="140000"/>
                  </a:lnSpc>
                  <a:spcBef>
                    <a:spcPct val="20000"/>
                  </a:spcBef>
                  <a:spcAft>
                    <a:spcPct val="0"/>
                  </a:spcAft>
                  <a:buFont typeface="TUOS Stephenson" pitchFamily="-128" charset="0"/>
                  <a:buChar char="•"/>
                  <a:defRPr sz="900">
                    <a:solidFill>
                      <a:srgbClr val="2A196F"/>
                    </a:solidFill>
                    <a:latin typeface="+mn-lt"/>
                  </a:defRPr>
                </a:lvl7pPr>
                <a:lvl8pPr marL="3429000" indent="-228600" algn="l" rtl="0" eaLnBrk="1" fontAlgn="base" hangingPunct="1">
                  <a:lnSpc>
                    <a:spcPct val="140000"/>
                  </a:lnSpc>
                  <a:spcBef>
                    <a:spcPct val="20000"/>
                  </a:spcBef>
                  <a:spcAft>
                    <a:spcPct val="0"/>
                  </a:spcAft>
                  <a:buFont typeface="TUOS Stephenson" pitchFamily="-128" charset="0"/>
                  <a:buChar char="•"/>
                  <a:defRPr sz="900">
                    <a:solidFill>
                      <a:srgbClr val="2A196F"/>
                    </a:solidFill>
                    <a:latin typeface="+mn-lt"/>
                  </a:defRPr>
                </a:lvl8pPr>
                <a:lvl9pPr marL="3886200" indent="-228600" algn="l" rtl="0" eaLnBrk="1" fontAlgn="base" hangingPunct="1">
                  <a:lnSpc>
                    <a:spcPct val="140000"/>
                  </a:lnSpc>
                  <a:spcBef>
                    <a:spcPct val="20000"/>
                  </a:spcBef>
                  <a:spcAft>
                    <a:spcPct val="0"/>
                  </a:spcAft>
                  <a:buFont typeface="TUOS Stephenson" pitchFamily="-128" charset="0"/>
                  <a:buChar char="•"/>
                  <a:defRPr sz="900">
                    <a:solidFill>
                      <a:srgbClr val="2A196F"/>
                    </a:solidFill>
                    <a:latin typeface="+mn-lt"/>
                  </a:defRPr>
                </a:lvl9pPr>
              </a:lstStyle>
              <a:p>
                <a:pPr marL="0" indent="0">
                  <a:spcBef>
                    <a:spcPts val="0"/>
                  </a:spcBef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1800" b="1" kern="0">
                          <a:latin typeface="Cambria Math" panose="02040503050406030204" pitchFamily="18" charset="0"/>
                        </a:rPr>
                        <m:t>𝐒𝐢</m:t>
                      </m:r>
                      <m:r>
                        <a:rPr lang="en-GB" sz="1800" kern="0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GB" sz="1800" i="1" ker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800" i="1" kern="0">
                              <a:latin typeface="Cambria Math" panose="02040503050406030204" pitchFamily="18" charset="0"/>
                            </a:rPr>
                            <m:t>𝑆𝑖𝑂</m:t>
                          </m:r>
                        </m:e>
                        <m:sub>
                          <m:r>
                            <a:rPr lang="en-GB" sz="1800" i="1" ker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GB" sz="1800" kern="0" dirty="0"/>
              </a:p>
            </p:txBody>
          </p:sp>
        </mc:Choice>
        <mc:Fallback xmlns="">
          <p:sp>
            <p:nvSpPr>
              <p:cNvPr id="17" name="Content Placeholder 18">
                <a:extLst>
                  <a:ext uri="{FF2B5EF4-FFF2-40B4-BE49-F238E27FC236}">
                    <a16:creationId xmlns:a16="http://schemas.microsoft.com/office/drawing/2014/main" id="{64F0B5AB-EA52-40ED-ADD7-B6874193C54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219364" y="5249063"/>
                <a:ext cx="1032792" cy="47467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Content Placeholder 18">
                <a:extLst>
                  <a:ext uri="{FF2B5EF4-FFF2-40B4-BE49-F238E27FC236}">
                    <a16:creationId xmlns:a16="http://schemas.microsoft.com/office/drawing/2014/main" id="{438E6374-9D83-4737-B474-B86C5D071870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7147682" y="5249063"/>
                <a:ext cx="2836750" cy="4746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342900" indent="-342900" algn="l" rtl="0" eaLnBrk="0" fontAlgn="base" hangingPunct="0">
                  <a:spcBef>
                    <a:spcPct val="30000"/>
                  </a:spcBef>
                  <a:spcAft>
                    <a:spcPct val="0"/>
                  </a:spcAft>
                  <a:buChar char="•"/>
                  <a:defRPr sz="3200">
                    <a:solidFill>
                      <a:srgbClr val="2A196F"/>
                    </a:solidFill>
                    <a:latin typeface="+mn-lt"/>
                    <a:ea typeface="MS PGothic" pitchFamily="34" charset="-128"/>
                    <a:cs typeface="ＭＳ Ｐゴシック" charset="0"/>
                  </a:defRPr>
                </a:lvl1pPr>
                <a:lvl2pPr marL="742950" indent="-285750" algn="l" rtl="0" eaLnBrk="0" fontAlgn="base" hangingPunct="0">
                  <a:spcBef>
                    <a:spcPct val="30000"/>
                  </a:spcBef>
                  <a:spcAft>
                    <a:spcPct val="0"/>
                  </a:spcAft>
                  <a:buFont typeface="TUOS Stephenson" panose="02070503080000020004" pitchFamily="18" charset="0"/>
                  <a:buChar char="•"/>
                  <a:defRPr sz="2800">
                    <a:solidFill>
                      <a:srgbClr val="2A196F"/>
                    </a:solidFill>
                    <a:latin typeface="+mn-lt"/>
                    <a:ea typeface="MS PGothic" pitchFamily="34" charset="-128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defRPr sz="2400">
                    <a:solidFill>
                      <a:srgbClr val="2A196F"/>
                    </a:solidFill>
                    <a:latin typeface="+mn-lt"/>
                    <a:ea typeface="MS PGothic" pitchFamily="34" charset="-128"/>
                  </a:defRPr>
                </a:lvl3pPr>
                <a:lvl4pPr marL="1600200" indent="-228600" algn="l" rtl="0" eaLnBrk="0" fontAlgn="base" hangingPunct="0">
                  <a:lnSpc>
                    <a:spcPct val="120000"/>
                  </a:lnSpc>
                  <a:spcBef>
                    <a:spcPct val="20000"/>
                  </a:spcBef>
                  <a:spcAft>
                    <a:spcPct val="0"/>
                  </a:spcAft>
                  <a:buFont typeface="TUOS Stephenson" panose="02070503080000020004" pitchFamily="18" charset="0"/>
                  <a:defRPr sz="1400">
                    <a:solidFill>
                      <a:srgbClr val="2A196F"/>
                    </a:solidFill>
                    <a:latin typeface="+mn-lt"/>
                    <a:ea typeface="MS PGothic" pitchFamily="34" charset="-128"/>
                  </a:defRPr>
                </a:lvl4pPr>
                <a:lvl5pPr marL="2057400" indent="-228600" algn="l" rtl="0" eaLnBrk="0" fontAlgn="base" hangingPunct="0">
                  <a:lnSpc>
                    <a:spcPct val="140000"/>
                  </a:lnSpc>
                  <a:spcBef>
                    <a:spcPct val="20000"/>
                  </a:spcBef>
                  <a:spcAft>
                    <a:spcPct val="0"/>
                  </a:spcAft>
                  <a:buFont typeface="TUOS Stephenson" panose="02070503080000020004" pitchFamily="18" charset="0"/>
                  <a:buChar char="•"/>
                  <a:defRPr sz="900">
                    <a:solidFill>
                      <a:srgbClr val="2A196F"/>
                    </a:solidFill>
                    <a:latin typeface="+mn-lt"/>
                    <a:ea typeface="MS PGothic" pitchFamily="34" charset="-128"/>
                  </a:defRPr>
                </a:lvl5pPr>
                <a:lvl6pPr marL="2514600" indent="-228600" algn="l" rtl="0" eaLnBrk="1" fontAlgn="base" hangingPunct="1">
                  <a:lnSpc>
                    <a:spcPct val="140000"/>
                  </a:lnSpc>
                  <a:spcBef>
                    <a:spcPct val="20000"/>
                  </a:spcBef>
                  <a:spcAft>
                    <a:spcPct val="0"/>
                  </a:spcAft>
                  <a:buFont typeface="TUOS Stephenson" pitchFamily="-128" charset="0"/>
                  <a:buChar char="•"/>
                  <a:defRPr sz="900">
                    <a:solidFill>
                      <a:srgbClr val="2A196F"/>
                    </a:solidFill>
                    <a:latin typeface="+mn-lt"/>
                  </a:defRPr>
                </a:lvl6pPr>
                <a:lvl7pPr marL="2971800" indent="-228600" algn="l" rtl="0" eaLnBrk="1" fontAlgn="base" hangingPunct="1">
                  <a:lnSpc>
                    <a:spcPct val="140000"/>
                  </a:lnSpc>
                  <a:spcBef>
                    <a:spcPct val="20000"/>
                  </a:spcBef>
                  <a:spcAft>
                    <a:spcPct val="0"/>
                  </a:spcAft>
                  <a:buFont typeface="TUOS Stephenson" pitchFamily="-128" charset="0"/>
                  <a:buChar char="•"/>
                  <a:defRPr sz="900">
                    <a:solidFill>
                      <a:srgbClr val="2A196F"/>
                    </a:solidFill>
                    <a:latin typeface="+mn-lt"/>
                  </a:defRPr>
                </a:lvl7pPr>
                <a:lvl8pPr marL="3429000" indent="-228600" algn="l" rtl="0" eaLnBrk="1" fontAlgn="base" hangingPunct="1">
                  <a:lnSpc>
                    <a:spcPct val="140000"/>
                  </a:lnSpc>
                  <a:spcBef>
                    <a:spcPct val="20000"/>
                  </a:spcBef>
                  <a:spcAft>
                    <a:spcPct val="0"/>
                  </a:spcAft>
                  <a:buFont typeface="TUOS Stephenson" pitchFamily="-128" charset="0"/>
                  <a:buChar char="•"/>
                  <a:defRPr sz="900">
                    <a:solidFill>
                      <a:srgbClr val="2A196F"/>
                    </a:solidFill>
                    <a:latin typeface="+mn-lt"/>
                  </a:defRPr>
                </a:lvl8pPr>
                <a:lvl9pPr marL="3886200" indent="-228600" algn="l" rtl="0" eaLnBrk="1" fontAlgn="base" hangingPunct="1">
                  <a:lnSpc>
                    <a:spcPct val="140000"/>
                  </a:lnSpc>
                  <a:spcBef>
                    <a:spcPct val="20000"/>
                  </a:spcBef>
                  <a:spcAft>
                    <a:spcPct val="0"/>
                  </a:spcAft>
                  <a:buFont typeface="TUOS Stephenson" pitchFamily="-128" charset="0"/>
                  <a:buChar char="•"/>
                  <a:defRPr sz="900">
                    <a:solidFill>
                      <a:srgbClr val="2A196F"/>
                    </a:solidFill>
                    <a:latin typeface="+mn-lt"/>
                  </a:defRPr>
                </a:lvl9pPr>
              </a:lstStyle>
              <a:p>
                <a:pPr marL="0" indent="0">
                  <a:spcBef>
                    <a:spcPts val="0"/>
                  </a:spcBef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1800" b="1" kern="0">
                          <a:latin typeface="Cambria Math" panose="02040503050406030204" pitchFamily="18" charset="0"/>
                        </a:rPr>
                        <m:t>𝐒𝐢</m:t>
                      </m:r>
                      <m:r>
                        <a:rPr lang="en-GB" sz="1800" kern="0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GB" sz="1800" i="1" ker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800" i="1" kern="0">
                              <a:latin typeface="Cambria Math" panose="02040503050406030204" pitchFamily="18" charset="0"/>
                            </a:rPr>
                            <m:t>𝑆𝑖𝑂</m:t>
                          </m:r>
                        </m:e>
                        <m:sub>
                          <m:r>
                            <a:rPr lang="en-GB" sz="1800" i="1" ker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GB" sz="1800" i="1" kern="0">
                          <a:latin typeface="Cambria Math" panose="02040503050406030204" pitchFamily="18" charset="0"/>
                        </a:rPr>
                        <m:t>, </m:t>
                      </m:r>
                      <m:sSub>
                        <m:sSubPr>
                          <m:ctrlPr>
                            <a:rPr lang="en-GB" sz="1800" i="1" ker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800" i="1" kern="0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GB" sz="1800" i="1" ker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GB" sz="1800" i="1" kern="0">
                          <a:latin typeface="Cambria Math" panose="02040503050406030204" pitchFamily="18" charset="0"/>
                        </a:rPr>
                        <m:t>𝑂</m:t>
                      </m:r>
                      <m:r>
                        <a:rPr lang="en-GB" sz="1800" i="1" kern="0"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n-GB" sz="1800" i="1" kern="0">
                          <a:latin typeface="Cambria Math" panose="02040503050406030204" pitchFamily="18" charset="0"/>
                        </a:rPr>
                        <m:t>𝐶𝑎𝑟𝑏𝑜𝑛</m:t>
                      </m:r>
                      <m:r>
                        <a:rPr lang="en-GB" sz="1800" i="1" kern="0"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n-GB" sz="1800" i="1" kern="0">
                          <a:latin typeface="Cambria Math" panose="02040503050406030204" pitchFamily="18" charset="0"/>
                        </a:rPr>
                        <m:t>𝐶𝑀𝐶</m:t>
                      </m:r>
                    </m:oMath>
                  </m:oMathPara>
                </a14:m>
                <a:endParaRPr lang="en-GB" sz="1800" kern="0" dirty="0"/>
              </a:p>
            </p:txBody>
          </p:sp>
        </mc:Choice>
        <mc:Fallback xmlns="">
          <p:sp>
            <p:nvSpPr>
              <p:cNvPr id="18" name="Content Placeholder 18">
                <a:extLst>
                  <a:ext uri="{FF2B5EF4-FFF2-40B4-BE49-F238E27FC236}">
                    <a16:creationId xmlns:a16="http://schemas.microsoft.com/office/drawing/2014/main" id="{438E6374-9D83-4737-B474-B86C5D0718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147682" y="5249063"/>
                <a:ext cx="2836750" cy="47467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5926136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80113B-FEEE-43F9-B7D5-EE47FDDCD5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Drawdown variables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F5FEA7-0276-4BC0-A01B-9CF3764CFA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87575" y="5439894"/>
            <a:ext cx="8229600" cy="656106"/>
          </a:xfrm>
        </p:spPr>
        <p:txBody>
          <a:bodyPr/>
          <a:lstStyle/>
          <a:p>
            <a:r>
              <a:rPr lang="en-GB" dirty="0"/>
              <a:t>Binder content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6881A9-F3DE-42E9-AB2D-818D187A73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2E28BBE-4E92-4B2E-9C6F-C30F1CA4714D}" type="datetime1">
              <a:rPr lang="en-GB" altLang="en-US" smtClean="0"/>
              <a:pPr>
                <a:defRPr/>
              </a:pPr>
              <a:t>16/09/2021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1A46DA-03BD-4202-9171-E45DE3E953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altLang="en-US"/>
              <a:t>© The University of Sheffield</a:t>
            </a:r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C5703B-AC35-4B1C-81F4-B6D2AC54F5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30EF6-6C13-413D-A541-8FA2732E8850}" type="slidenum">
              <a:rPr lang="en-GB" altLang="en-US" smtClean="0"/>
              <a:pPr/>
              <a:t>46</a:t>
            </a:fld>
            <a:endParaRPr lang="en-GB" altLang="en-US"/>
          </a:p>
        </p:txBody>
      </p:sp>
      <p:pic>
        <p:nvPicPr>
          <p:cNvPr id="10" name="Picture 9" descr="A picture containing diagram&#10;&#10;Description automatically generated">
            <a:extLst>
              <a:ext uri="{FF2B5EF4-FFF2-40B4-BE49-F238E27FC236}">
                <a16:creationId xmlns:a16="http://schemas.microsoft.com/office/drawing/2014/main" id="{D22C3192-C744-401E-BAE2-4D46C5FED63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90" t="7502" r="7421" b="9196"/>
          <a:stretch/>
        </p:blipFill>
        <p:spPr>
          <a:xfrm>
            <a:off x="3306925" y="2310058"/>
            <a:ext cx="5760638" cy="2880320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CF15F191-9CA3-4DF1-91D2-C867636E5987}"/>
              </a:ext>
            </a:extLst>
          </p:cNvPr>
          <p:cNvSpPr/>
          <p:nvPr/>
        </p:nvSpPr>
        <p:spPr bwMode="auto">
          <a:xfrm>
            <a:off x="4079776" y="3717032"/>
            <a:ext cx="360040" cy="360040"/>
          </a:xfrm>
          <a:prstGeom prst="ellips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GB">
              <a:latin typeface="TUOS Stephenson" pitchFamily="-128" charset="0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569FFF25-7F7A-440D-8777-738A352FD5DE}"/>
              </a:ext>
            </a:extLst>
          </p:cNvPr>
          <p:cNvSpPr/>
          <p:nvPr/>
        </p:nvSpPr>
        <p:spPr bwMode="auto">
          <a:xfrm>
            <a:off x="7536160" y="2631368"/>
            <a:ext cx="360040" cy="360040"/>
          </a:xfrm>
          <a:prstGeom prst="ellips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GB">
              <a:latin typeface="TUOS Stephenson" pitchFamily="-128" charset="0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733A15A6-9BBF-4002-A9E5-8FD9C164511A}"/>
              </a:ext>
            </a:extLst>
          </p:cNvPr>
          <p:cNvSpPr/>
          <p:nvPr/>
        </p:nvSpPr>
        <p:spPr bwMode="auto">
          <a:xfrm>
            <a:off x="3791744" y="2837307"/>
            <a:ext cx="360040" cy="360040"/>
          </a:xfrm>
          <a:prstGeom prst="ellips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GB">
              <a:latin typeface="TUOS Stephenson" pitchFamily="-128" charset="0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B3AF6A33-2AFC-49C2-A521-56D834536086}"/>
              </a:ext>
            </a:extLst>
          </p:cNvPr>
          <p:cNvSpPr/>
          <p:nvPr/>
        </p:nvSpPr>
        <p:spPr bwMode="auto">
          <a:xfrm>
            <a:off x="7464152" y="3312718"/>
            <a:ext cx="360040" cy="360040"/>
          </a:xfrm>
          <a:prstGeom prst="ellips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GB">
              <a:latin typeface="TUOS Stephenson" pitchFamily="-12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318136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166233-F404-4E15-A429-E9F417A4A3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Drawdown variables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1D7222-FB67-4959-BF1B-3635433971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2E28BBE-4E92-4B2E-9C6F-C30F1CA4714D}" type="datetime1">
              <a:rPr lang="en-GB" altLang="en-US" smtClean="0"/>
              <a:pPr>
                <a:defRPr/>
              </a:pPr>
              <a:t>16/09/2021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6A46B1-0739-4D92-BF25-083EE3AD9B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altLang="en-US"/>
              <a:t>© The University of Sheffield</a:t>
            </a:r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90FBB6-3BA8-4257-92EA-3D6D2A9680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30EF6-6C13-413D-A541-8FA2732E8850}" type="slidenum">
              <a:rPr lang="en-GB" altLang="en-US" smtClean="0"/>
              <a:pPr/>
              <a:t>47</a:t>
            </a:fld>
            <a:endParaRPr lang="en-GB" altLang="en-US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4BDFC518-4FA7-4B13-ADA2-E46B521474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87576" y="2362200"/>
            <a:ext cx="4268465" cy="3733800"/>
          </a:xfrm>
        </p:spPr>
        <p:txBody>
          <a:bodyPr/>
          <a:lstStyle/>
          <a:p>
            <a:r>
              <a:rPr lang="en-GB" dirty="0"/>
              <a:t>Water content</a:t>
            </a:r>
          </a:p>
          <a:p>
            <a:r>
              <a:rPr lang="en-GB" dirty="0"/>
              <a:t>Binder content</a:t>
            </a:r>
          </a:p>
          <a:p>
            <a:r>
              <a:rPr lang="en-GB" dirty="0"/>
              <a:t>Drawdown thickness</a:t>
            </a:r>
          </a:p>
          <a:p>
            <a:r>
              <a:rPr lang="en-GB" dirty="0"/>
              <a:t>Drying schedule</a:t>
            </a:r>
          </a:p>
        </p:txBody>
      </p:sp>
      <p:pic>
        <p:nvPicPr>
          <p:cNvPr id="11" name="Picture 10" descr="A picture containing cup, sitting, food&#10;&#10;Description automatically generated">
            <a:extLst>
              <a:ext uri="{FF2B5EF4-FFF2-40B4-BE49-F238E27FC236}">
                <a16:creationId xmlns:a16="http://schemas.microsoft.com/office/drawing/2014/main" id="{05EEE5C6-B9E3-4EEC-838C-925A193F401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89" t="11121" r="42124" b="12741"/>
          <a:stretch/>
        </p:blipFill>
        <p:spPr>
          <a:xfrm>
            <a:off x="6532967" y="2092887"/>
            <a:ext cx="1872208" cy="1795790"/>
          </a:xfrm>
          <a:prstGeom prst="rect">
            <a:avLst/>
          </a:prstGeom>
        </p:spPr>
      </p:pic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03A4AD6B-70B1-4898-8842-7895CB7AF34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51" t="13955" r="47899" b="19760"/>
          <a:stretch/>
        </p:blipFill>
        <p:spPr>
          <a:xfrm>
            <a:off x="8599518" y="2060848"/>
            <a:ext cx="1757551" cy="185986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23AB67E-A3B3-4A26-BB6B-E6B603710B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25486" y="4149080"/>
            <a:ext cx="2017829" cy="1859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537191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F83EFD-614A-4767-9CD5-3CD3C03876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Preliminary cell data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91B709-D0E3-4006-A31F-7F196F00B1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02790" y="5661248"/>
            <a:ext cx="2882280" cy="762000"/>
          </a:xfrm>
        </p:spPr>
        <p:txBody>
          <a:bodyPr/>
          <a:lstStyle/>
          <a:p>
            <a:r>
              <a:rPr lang="en-GB" sz="2000" dirty="0"/>
              <a:t>Poor initial capacity</a:t>
            </a:r>
          </a:p>
          <a:p>
            <a:r>
              <a:rPr lang="en-GB" sz="2000" dirty="0"/>
              <a:t>Poor cyclability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932EB0-C1E0-451F-9160-4416CFA49C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2E28BBE-4E92-4B2E-9C6F-C30F1CA4714D}" type="datetime1">
              <a:rPr lang="en-GB" altLang="en-US" smtClean="0"/>
              <a:pPr>
                <a:defRPr/>
              </a:pPr>
              <a:t>16/09/2021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AE95E8-AE68-4F7D-A598-BFBD14F2EA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altLang="en-US" dirty="0"/>
              <a:t>© The University of Sheffield</a:t>
            </a:r>
            <a:endParaRPr lang="en-GB" alt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A81EB1-2F88-4E6A-BFCB-62F9F9CA59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30EF6-6C13-413D-A541-8FA2732E8850}" type="slidenum">
              <a:rPr lang="en-GB" altLang="en-US" smtClean="0"/>
              <a:pPr/>
              <a:t>48</a:t>
            </a:fld>
            <a:endParaRPr lang="en-GB" altLang="en-US"/>
          </a:p>
        </p:txBody>
      </p:sp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789ADF73-7D2B-4C97-9BB4-F4CF3005207A}"/>
              </a:ext>
            </a:extLst>
          </p:cNvPr>
          <p:cNvGraphicFramePr>
            <a:graphicFrameLocks/>
          </p:cNvGraphicFramePr>
          <p:nvPr/>
        </p:nvGraphicFramePr>
        <p:xfrm>
          <a:off x="2667000" y="2089569"/>
          <a:ext cx="6786746" cy="37235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11518461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C3D913-C559-4ECE-A28F-1C612A323B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Ideal drawdown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B07789-9888-4A06-A371-F613DB32CF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87575" y="2362200"/>
            <a:ext cx="8229600" cy="1210816"/>
          </a:xfrm>
        </p:spPr>
        <p:txBody>
          <a:bodyPr/>
          <a:lstStyle/>
          <a:p>
            <a:r>
              <a:rPr lang="en-GB" dirty="0"/>
              <a:t>Smooth (consistent thickness)</a:t>
            </a:r>
          </a:p>
          <a:p>
            <a:r>
              <a:rPr lang="en-GB" dirty="0"/>
              <a:t>No aggregates ‘dragging’ across foil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6ACC56-544D-440A-BE99-7C8FB429E8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2E28BBE-4E92-4B2E-9C6F-C30F1CA4714D}" type="datetime1">
              <a:rPr lang="en-GB" altLang="en-US" smtClean="0"/>
              <a:pPr>
                <a:defRPr/>
              </a:pPr>
              <a:t>16/09/2021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D4C806-75AB-4CFD-BEEC-0F59DB07E4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altLang="en-US"/>
              <a:t>© The University of Sheffield</a:t>
            </a:r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79D7E6-26DD-47DF-96EA-7A553936C7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30EF6-6C13-413D-A541-8FA2732E8850}" type="slidenum">
              <a:rPr lang="en-GB" altLang="en-US" smtClean="0"/>
              <a:pPr/>
              <a:t>49</a:t>
            </a:fld>
            <a:endParaRPr lang="en-GB" altLang="en-US"/>
          </a:p>
        </p:txBody>
      </p:sp>
      <p:pic>
        <p:nvPicPr>
          <p:cNvPr id="8" name="Picture 7" descr="A picture containing logo&#10;&#10;Description automatically generated">
            <a:extLst>
              <a:ext uri="{FF2B5EF4-FFF2-40B4-BE49-F238E27FC236}">
                <a16:creationId xmlns:a16="http://schemas.microsoft.com/office/drawing/2014/main" id="{FEDFF576-A15B-4D35-8EAD-F7A08D22C1E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18" t="22433" r="21695" b="32163"/>
          <a:stretch/>
        </p:blipFill>
        <p:spPr>
          <a:xfrm>
            <a:off x="2895600" y="3886200"/>
            <a:ext cx="6408712" cy="2016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8898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5D192D-9DAA-48F3-9E63-23CC02741C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/>
              <a:t>Sizing up a battery – voltage, current, power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975FAEC3-2C52-4893-8ED7-2ADA0DB0BF4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93095395"/>
              </p:ext>
            </p:extLst>
          </p:nvPr>
        </p:nvGraphicFramePr>
        <p:xfrm>
          <a:off x="1509036" y="3428277"/>
          <a:ext cx="9049856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24928">
                  <a:extLst>
                    <a:ext uri="{9D8B030D-6E8A-4147-A177-3AD203B41FA5}">
                      <a16:colId xmlns:a16="http://schemas.microsoft.com/office/drawing/2014/main" val="1460404130"/>
                    </a:ext>
                  </a:extLst>
                </a:gridCol>
                <a:gridCol w="4524928">
                  <a:extLst>
                    <a:ext uri="{9D8B030D-6E8A-4147-A177-3AD203B41FA5}">
                      <a16:colId xmlns:a16="http://schemas.microsoft.com/office/drawing/2014/main" val="303953436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Electrical Engineering parameter</a:t>
                      </a:r>
                    </a:p>
                  </a:txBody>
                  <a:tcP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Chemical Engineering equivalent parameter</a:t>
                      </a:r>
                    </a:p>
                  </a:txBody>
                  <a:tcPr>
                    <a:solidFill>
                      <a:srgbClr val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54757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Voltage (V)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Fluid pressure (kPa, psi)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723208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Current (A)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Flowrate (m</a:t>
                      </a:r>
                      <a:r>
                        <a:rPr lang="en-GB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³/s)</a:t>
                      </a:r>
                      <a:endParaRPr lang="en-GB" dirty="0">
                        <a:solidFill>
                          <a:schemeClr val="bg2">
                            <a:lumMod val="10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36878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Electrical power (W)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Mechanical, or pump power (W)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8386392"/>
                  </a:ext>
                </a:extLst>
              </a:tr>
            </a:tbl>
          </a:graphicData>
        </a:graphic>
      </p:graphicFrame>
      <p:pic>
        <p:nvPicPr>
          <p:cNvPr id="8" name="Graphic 7" descr="High Voltage">
            <a:extLst>
              <a:ext uri="{FF2B5EF4-FFF2-40B4-BE49-F238E27FC236}">
                <a16:creationId xmlns:a16="http://schemas.microsoft.com/office/drawing/2014/main" id="{952CD48D-4F10-4878-B00B-AF55B71A0B5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862043" y="2184534"/>
            <a:ext cx="1139718" cy="1139718"/>
          </a:xfrm>
          <a:prstGeom prst="rect">
            <a:avLst/>
          </a:prstGeom>
        </p:spPr>
      </p:pic>
      <p:pic>
        <p:nvPicPr>
          <p:cNvPr id="12" name="Graphic 11" descr="Beaker">
            <a:extLst>
              <a:ext uri="{FF2B5EF4-FFF2-40B4-BE49-F238E27FC236}">
                <a16:creationId xmlns:a16="http://schemas.microsoft.com/office/drawing/2014/main" id="{8CBE906B-3AC7-40DB-A01D-F9838C96D7A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520118" y="1933136"/>
            <a:ext cx="1340245" cy="134024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22510D6A-3F60-4043-9CAF-E323A30B2A42}"/>
                  </a:ext>
                </a:extLst>
              </p:cNvPr>
              <p:cNvSpPr txBox="1"/>
              <p:nvPr/>
            </p:nvSpPr>
            <p:spPr>
              <a:xfrm>
                <a:off x="1509036" y="5532430"/>
                <a:ext cx="3845733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400" b="0" i="1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mbria Math" panose="02040503050406030204" pitchFamily="18" charset="0"/>
                        </a:rPr>
                        <m:t>𝑉𝑜𝑙𝑡𝑎𝑔𝑒</m:t>
                      </m:r>
                      <m:r>
                        <a:rPr lang="en-GB" sz="2400" b="0" i="1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mbria Math" panose="02040503050406030204" pitchFamily="18" charset="0"/>
                        </a:rPr>
                        <m:t>∗</m:t>
                      </m:r>
                      <m:r>
                        <a:rPr lang="en-GB" sz="2400" b="0" i="1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mbria Math" panose="02040503050406030204" pitchFamily="18" charset="0"/>
                        </a:rPr>
                        <m:t>𝐶𝑢𝑟𝑟𝑒𝑛𝑡</m:t>
                      </m:r>
                      <m:r>
                        <a:rPr lang="en-GB" sz="2400" b="0" i="1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2400" b="0" i="1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mbria Math" panose="02040503050406030204" pitchFamily="18" charset="0"/>
                        </a:rPr>
                        <m:t>𝑃𝑜𝑤𝑒𝑟</m:t>
                      </m:r>
                    </m:oMath>
                  </m:oMathPara>
                </a14:m>
                <a:endParaRPr lang="en-GB" sz="2400" dirty="0">
                  <a:solidFill>
                    <a:schemeClr val="bg2">
                      <a:lumMod val="1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22510D6A-3F60-4043-9CAF-E323A30B2A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09036" y="5532430"/>
                <a:ext cx="3845733" cy="369332"/>
              </a:xfrm>
              <a:prstGeom prst="rect">
                <a:avLst/>
              </a:prstGeom>
              <a:blipFill>
                <a:blip r:embed="rId6"/>
                <a:stretch>
                  <a:fillRect l="-2381" r="-1429" b="-350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8BA0441E-3AE8-466E-A9FA-E8906603939D}"/>
                  </a:ext>
                </a:extLst>
              </p:cNvPr>
              <p:cNvSpPr txBox="1"/>
              <p:nvPr/>
            </p:nvSpPr>
            <p:spPr>
              <a:xfrm>
                <a:off x="6415115" y="5532430"/>
                <a:ext cx="4171976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400" b="0" i="1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mbria Math" panose="02040503050406030204" pitchFamily="18" charset="0"/>
                        </a:rPr>
                        <m:t>𝑃𝑟𝑒𝑠𝑠𝑢𝑟𝑒</m:t>
                      </m:r>
                      <m:r>
                        <a:rPr lang="en-GB" sz="2400" b="0" i="1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mbria Math" panose="02040503050406030204" pitchFamily="18" charset="0"/>
                        </a:rPr>
                        <m:t>∗</m:t>
                      </m:r>
                      <m:r>
                        <a:rPr lang="en-GB" sz="2400" b="0" i="1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mbria Math" panose="02040503050406030204" pitchFamily="18" charset="0"/>
                        </a:rPr>
                        <m:t>𝐹𝑙𝑜𝑤𝑟𝑎𝑡𝑒</m:t>
                      </m:r>
                      <m:r>
                        <a:rPr lang="en-GB" sz="2400" b="0" i="1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2400" b="0" i="1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mbria Math" panose="02040503050406030204" pitchFamily="18" charset="0"/>
                        </a:rPr>
                        <m:t>𝑃𝑜𝑤𝑒𝑟</m:t>
                      </m:r>
                    </m:oMath>
                  </m:oMathPara>
                </a14:m>
                <a:endParaRPr lang="en-GB" sz="2400" dirty="0">
                  <a:solidFill>
                    <a:schemeClr val="bg2">
                      <a:lumMod val="1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8BA0441E-3AE8-466E-A9FA-E890660393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15115" y="5532430"/>
                <a:ext cx="4171976" cy="369332"/>
              </a:xfrm>
              <a:prstGeom prst="rect">
                <a:avLst/>
              </a:prstGeom>
              <a:blipFill>
                <a:blip r:embed="rId7"/>
                <a:stretch>
                  <a:fillRect l="-1168" r="-1168" b="-833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8914841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2C706D-5305-46BE-B816-4659845B00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Coin cell assembly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426AC3B0-155A-4C77-A867-6D6A1FECE2F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1785" y="3970440"/>
            <a:ext cx="4949401" cy="2405959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670CD4-C6BA-4247-9D7F-AEECCB8C20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2E28BBE-4E92-4B2E-9C6F-C30F1CA4714D}" type="datetime1">
              <a:rPr lang="en-GB" altLang="en-US" smtClean="0"/>
              <a:pPr>
                <a:defRPr/>
              </a:pPr>
              <a:t>16/09/2021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ED3384-825E-438F-8627-DFA440D6E1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altLang="en-US"/>
              <a:t>© The University of Sheffield</a:t>
            </a:r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CEF66C-A9D1-4770-B173-7D42D10E75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30EF6-6C13-413D-A541-8FA2732E8850}" type="slidenum">
              <a:rPr lang="en-GB" altLang="en-US" smtClean="0"/>
              <a:pPr/>
              <a:t>50</a:t>
            </a:fld>
            <a:endParaRPr lang="en-GB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190AD70-C003-43D6-95B4-E50546E6D3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47728" y="2438239"/>
            <a:ext cx="6147184" cy="138341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D5C9F6B-388E-4CC3-92BC-2E2F31ACC28B}"/>
              </a:ext>
            </a:extLst>
          </p:cNvPr>
          <p:cNvSpPr txBox="1"/>
          <p:nvPr/>
        </p:nvSpPr>
        <p:spPr>
          <a:xfrm>
            <a:off x="2109056" y="4814693"/>
            <a:ext cx="12961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2">
                    <a:lumMod val="10000"/>
                  </a:schemeClr>
                </a:solidFill>
              </a:rPr>
              <a:t>2016 Coin cell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9DE4BAB-A408-47AF-8BA0-81D43144B30B}"/>
              </a:ext>
            </a:extLst>
          </p:cNvPr>
          <p:cNvSpPr txBox="1"/>
          <p:nvPr/>
        </p:nvSpPr>
        <p:spPr>
          <a:xfrm>
            <a:off x="1838982" y="2874809"/>
            <a:ext cx="14678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2">
                    <a:lumMod val="10000"/>
                  </a:schemeClr>
                </a:solidFill>
              </a:rPr>
              <a:t>Punched electrode</a:t>
            </a:r>
          </a:p>
        </p:txBody>
      </p:sp>
    </p:spTree>
    <p:extLst>
      <p:ext uri="{BB962C8B-B14F-4D97-AF65-F5344CB8AC3E}">
        <p14:creationId xmlns:p14="http://schemas.microsoft.com/office/powerpoint/2010/main" val="318071631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D473CE-ED68-4AF1-8922-EF07566A75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Cell data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AD82BD-A6B6-4CB2-BE6F-E45C1121A4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60128" y="2390682"/>
            <a:ext cx="4952496" cy="3774003"/>
          </a:xfrm>
        </p:spPr>
        <p:txBody>
          <a:bodyPr/>
          <a:lstStyle/>
          <a:p>
            <a:r>
              <a:rPr lang="en-GB" dirty="0"/>
              <a:t>Low </a:t>
            </a:r>
            <a:r>
              <a:rPr lang="en-GB" dirty="0" err="1"/>
              <a:t>wt</a:t>
            </a:r>
            <a:r>
              <a:rPr lang="en-GB" dirty="0"/>
              <a:t>% silicon are not electronically connected</a:t>
            </a:r>
          </a:p>
          <a:p>
            <a:r>
              <a:rPr lang="en-GB" dirty="0"/>
              <a:t>Degradation seen in higher </a:t>
            </a:r>
            <a:r>
              <a:rPr lang="en-GB" dirty="0" err="1"/>
              <a:t>wt</a:t>
            </a:r>
            <a:r>
              <a:rPr lang="en-GB" dirty="0"/>
              <a:t>% silicon </a:t>
            </a:r>
          </a:p>
          <a:p>
            <a:r>
              <a:rPr lang="en-GB" dirty="0"/>
              <a:t>Consumption of active material during SEI formation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255C47-E6F7-4C3A-84BF-B3076509AE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2E28BBE-4E92-4B2E-9C6F-C30F1CA4714D}" type="datetime1">
              <a:rPr lang="en-GB" altLang="en-US" smtClean="0"/>
              <a:pPr>
                <a:defRPr/>
              </a:pPr>
              <a:t>16/09/2021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2A737B-B24D-42BC-A5A6-6EC42FD9BF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altLang="en-US"/>
              <a:t>© The University of Sheffield</a:t>
            </a:r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ABBEAC-4C21-4E70-9A18-22F6C86538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30EF6-6C13-413D-A541-8FA2732E8850}" type="slidenum">
              <a:rPr lang="en-GB" altLang="en-US" smtClean="0"/>
              <a:pPr/>
              <a:t>51</a:t>
            </a:fld>
            <a:endParaRPr lang="en-GB" altLang="en-US"/>
          </a:p>
        </p:txBody>
      </p:sp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9D2B1B8A-7270-4116-B6EF-F95BE53F26D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78291068"/>
              </p:ext>
            </p:extLst>
          </p:nvPr>
        </p:nvGraphicFramePr>
        <p:xfrm>
          <a:off x="859640" y="2276872"/>
          <a:ext cx="4593381" cy="37740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2" imgW="8612280" imgH="7075800" progId="Origin95.Graph">
                  <p:embed/>
                </p:oleObj>
              </mc:Choice>
              <mc:Fallback>
                <p:oleObj name="Graph" r:id="rId2" imgW="8612280" imgH="7075800" progId="Origin95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859640" y="2276872"/>
                        <a:ext cx="4593381" cy="377400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B048B8FD-AA0C-4AA0-9522-8F85B4E15696}"/>
              </a:ext>
            </a:extLst>
          </p:cNvPr>
          <p:cNvSpPr txBox="1"/>
          <p:nvPr/>
        </p:nvSpPr>
        <p:spPr>
          <a:xfrm>
            <a:off x="5180120" y="3894955"/>
            <a:ext cx="1296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dirty="0">
                <a:solidFill>
                  <a:schemeClr val="bg2">
                    <a:lumMod val="10000"/>
                  </a:schemeClr>
                </a:solidFill>
              </a:rPr>
              <a:t>58 </a:t>
            </a:r>
            <a:r>
              <a:rPr lang="en-GB" sz="1800" dirty="0" err="1">
                <a:solidFill>
                  <a:schemeClr val="bg2">
                    <a:lumMod val="10000"/>
                  </a:schemeClr>
                </a:solidFill>
              </a:rPr>
              <a:t>wt</a:t>
            </a:r>
            <a:r>
              <a:rPr lang="en-GB" sz="1800" dirty="0">
                <a:solidFill>
                  <a:schemeClr val="bg2">
                    <a:lumMod val="10000"/>
                  </a:schemeClr>
                </a:solidFill>
              </a:rPr>
              <a:t>% Si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E38D564-217D-40B6-9B52-FA4B8D2AD8DE}"/>
              </a:ext>
            </a:extLst>
          </p:cNvPr>
          <p:cNvSpPr txBox="1"/>
          <p:nvPr/>
        </p:nvSpPr>
        <p:spPr>
          <a:xfrm>
            <a:off x="5180120" y="3610697"/>
            <a:ext cx="1296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dirty="0">
                <a:solidFill>
                  <a:schemeClr val="bg2">
                    <a:lumMod val="10000"/>
                  </a:schemeClr>
                </a:solidFill>
              </a:rPr>
              <a:t>49 </a:t>
            </a:r>
            <a:r>
              <a:rPr lang="en-GB" sz="1800" dirty="0" err="1">
                <a:solidFill>
                  <a:schemeClr val="bg2">
                    <a:lumMod val="10000"/>
                  </a:schemeClr>
                </a:solidFill>
              </a:rPr>
              <a:t>wt</a:t>
            </a:r>
            <a:r>
              <a:rPr lang="en-GB" sz="1800" dirty="0">
                <a:solidFill>
                  <a:schemeClr val="bg2">
                    <a:lumMod val="10000"/>
                  </a:schemeClr>
                </a:solidFill>
              </a:rPr>
              <a:t>% Si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78E7960-C4D9-460F-9136-D9E8534CD61D}"/>
              </a:ext>
            </a:extLst>
          </p:cNvPr>
          <p:cNvSpPr txBox="1"/>
          <p:nvPr/>
        </p:nvSpPr>
        <p:spPr>
          <a:xfrm>
            <a:off x="5180936" y="4580175"/>
            <a:ext cx="1296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dirty="0">
                <a:solidFill>
                  <a:schemeClr val="bg2">
                    <a:lumMod val="10000"/>
                  </a:schemeClr>
                </a:solidFill>
              </a:rPr>
              <a:t>34 </a:t>
            </a:r>
            <a:r>
              <a:rPr lang="en-GB" sz="1800" dirty="0" err="1">
                <a:solidFill>
                  <a:schemeClr val="bg2">
                    <a:lumMod val="10000"/>
                  </a:schemeClr>
                </a:solidFill>
              </a:rPr>
              <a:t>wt</a:t>
            </a:r>
            <a:r>
              <a:rPr lang="en-GB" sz="1800" dirty="0">
                <a:solidFill>
                  <a:schemeClr val="bg2">
                    <a:lumMod val="10000"/>
                  </a:schemeClr>
                </a:solidFill>
              </a:rPr>
              <a:t>% Si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F48B7E7-3967-4D96-A6BE-6334CE7DA372}"/>
              </a:ext>
            </a:extLst>
          </p:cNvPr>
          <p:cNvSpPr txBox="1"/>
          <p:nvPr/>
        </p:nvSpPr>
        <p:spPr>
          <a:xfrm>
            <a:off x="5180120" y="4912922"/>
            <a:ext cx="1296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dirty="0">
                <a:solidFill>
                  <a:schemeClr val="bg2">
                    <a:lumMod val="10000"/>
                  </a:schemeClr>
                </a:solidFill>
              </a:rPr>
              <a:t>32 </a:t>
            </a:r>
            <a:r>
              <a:rPr lang="en-GB" sz="1800" dirty="0" err="1">
                <a:solidFill>
                  <a:schemeClr val="bg2">
                    <a:lumMod val="10000"/>
                  </a:schemeClr>
                </a:solidFill>
              </a:rPr>
              <a:t>wt</a:t>
            </a:r>
            <a:r>
              <a:rPr lang="en-GB" sz="1800" dirty="0">
                <a:solidFill>
                  <a:schemeClr val="bg2">
                    <a:lumMod val="10000"/>
                  </a:schemeClr>
                </a:solidFill>
              </a:rPr>
              <a:t>% Si</a:t>
            </a:r>
          </a:p>
        </p:txBody>
      </p:sp>
    </p:spTree>
    <p:extLst>
      <p:ext uri="{BB962C8B-B14F-4D97-AF65-F5344CB8AC3E}">
        <p14:creationId xmlns:p14="http://schemas.microsoft.com/office/powerpoint/2010/main" val="81547667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9414D7-386A-4699-988F-FD8303F61B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BFD, reaction stoichiometry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C23A98-67DC-4E80-8762-3E2F9B42D1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2E28BBE-4E92-4B2E-9C6F-C30F1CA4714D}" type="datetime1">
              <a:rPr lang="en-GB" altLang="en-US" smtClean="0"/>
              <a:pPr>
                <a:defRPr/>
              </a:pPr>
              <a:t>16/09/2021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78908B-4F10-456A-B82C-9172816660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altLang="en-US"/>
              <a:t>© The University of Sheffield</a:t>
            </a:r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470734-1E69-4C16-943E-F352AA6366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30EF6-6C13-413D-A541-8FA2732E8850}" type="slidenum">
              <a:rPr lang="en-GB" altLang="en-US" smtClean="0"/>
              <a:pPr/>
              <a:t>52</a:t>
            </a:fld>
            <a:endParaRPr lang="en-GB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F5BA914-9A51-4106-A73E-5B3BD6B052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6460" y="2261957"/>
            <a:ext cx="8599140" cy="2045114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44D2E444-5B79-4D44-9DF3-C57C75461BEE}"/>
                  </a:ext>
                </a:extLst>
              </p:cNvPr>
              <p:cNvSpPr/>
              <p:nvPr/>
            </p:nvSpPr>
            <p:spPr bwMode="auto">
              <a:xfrm>
                <a:off x="1916460" y="4290181"/>
                <a:ext cx="3891508" cy="792087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hangingPunct="0"/>
                <a:r>
                  <a:rPr lang="en-GB" sz="1600" i="1" dirty="0">
                    <a:solidFill>
                      <a:srgbClr val="0099FF"/>
                    </a:solidFill>
                    <a:latin typeface="Cambria Math" panose="02040503050406030204" pitchFamily="18" charset="0"/>
                    <a:cs typeface="Calibri" panose="020F0502020204030204" pitchFamily="34" charset="0"/>
                  </a:rPr>
                  <a:t>Desirable reaction:</a:t>
                </a:r>
              </a:p>
              <a:p>
                <a:pPr eaLnBrk="0" hangingPunc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1600" i="1">
                          <a:solidFill>
                            <a:srgbClr val="0099FF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2</m:t>
                      </m:r>
                      <m:sSub>
                        <m:sSubPr>
                          <m:ctrlPr>
                            <a:rPr lang="en-GB" sz="1600" i="1">
                              <a:solidFill>
                                <a:srgbClr val="0099FF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GB" sz="1600" i="1">
                              <a:solidFill>
                                <a:srgbClr val="0099FF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𝑀𝑔</m:t>
                          </m:r>
                        </m:e>
                        <m:sub>
                          <m:r>
                            <a:rPr lang="en-GB" sz="1600" i="1">
                              <a:solidFill>
                                <a:srgbClr val="0099FF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(</m:t>
                          </m:r>
                          <m:r>
                            <a:rPr lang="en-GB" sz="1600" i="1">
                              <a:solidFill>
                                <a:srgbClr val="0099FF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𝑠</m:t>
                          </m:r>
                          <m:r>
                            <a:rPr lang="en-GB" sz="1600" i="1">
                              <a:solidFill>
                                <a:srgbClr val="0099FF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)</m:t>
                          </m:r>
                        </m:sub>
                      </m:sSub>
                      <m:r>
                        <a:rPr lang="en-GB" sz="1600" i="1">
                          <a:solidFill>
                            <a:srgbClr val="0099FF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+</m:t>
                      </m:r>
                      <m:r>
                        <a:rPr lang="en-GB" sz="1600" i="1">
                          <a:solidFill>
                            <a:srgbClr val="0099FF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𝑆𝑖</m:t>
                      </m:r>
                      <m:sSub>
                        <m:sSubPr>
                          <m:ctrlPr>
                            <a:rPr lang="en-GB" sz="1600" i="1">
                              <a:solidFill>
                                <a:srgbClr val="0099FF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GB" sz="1600" i="1">
                              <a:solidFill>
                                <a:srgbClr val="0099FF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𝑂</m:t>
                          </m:r>
                        </m:e>
                        <m:sub>
                          <m:r>
                            <a:rPr lang="en-GB" sz="1600" i="1">
                              <a:solidFill>
                                <a:srgbClr val="0099FF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2(</m:t>
                          </m:r>
                          <m:r>
                            <a:rPr lang="en-GB" sz="1600" i="1">
                              <a:solidFill>
                                <a:srgbClr val="0099FF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𝑠</m:t>
                          </m:r>
                          <m:r>
                            <a:rPr lang="en-GB" sz="1600" i="1">
                              <a:solidFill>
                                <a:srgbClr val="0099FF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)</m:t>
                          </m:r>
                        </m:sub>
                      </m:sSub>
                      <m:r>
                        <a:rPr lang="en-GB" sz="1600" i="1">
                          <a:solidFill>
                            <a:srgbClr val="0099FF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→2</m:t>
                      </m:r>
                      <m:sSub>
                        <m:sSubPr>
                          <m:ctrlPr>
                            <a:rPr lang="en-GB" sz="1600" i="1">
                              <a:solidFill>
                                <a:srgbClr val="0099FF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GB" sz="1600" i="1">
                              <a:solidFill>
                                <a:srgbClr val="0099FF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𝑀𝑔𝑂</m:t>
                          </m:r>
                        </m:e>
                        <m:sub>
                          <m:r>
                            <a:rPr lang="en-GB" sz="1600" i="1">
                              <a:solidFill>
                                <a:srgbClr val="0099FF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(</m:t>
                          </m:r>
                          <m:r>
                            <a:rPr lang="en-GB" sz="1600" i="1">
                              <a:solidFill>
                                <a:srgbClr val="0099FF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𝑠</m:t>
                          </m:r>
                          <m:r>
                            <a:rPr lang="en-GB" sz="1600" i="1">
                              <a:solidFill>
                                <a:srgbClr val="0099FF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)</m:t>
                          </m:r>
                        </m:sub>
                      </m:sSub>
                      <m:r>
                        <a:rPr lang="en-GB" sz="1600" i="1">
                          <a:solidFill>
                            <a:srgbClr val="0099FF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+</m:t>
                      </m:r>
                      <m:sSub>
                        <m:sSubPr>
                          <m:ctrlPr>
                            <a:rPr lang="en-GB" sz="1600" i="1">
                              <a:solidFill>
                                <a:srgbClr val="0099FF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GB" sz="1600" i="1">
                              <a:solidFill>
                                <a:srgbClr val="0099FF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𝑆𝑖</m:t>
                          </m:r>
                        </m:e>
                        <m:sub>
                          <m:r>
                            <a:rPr lang="en-GB" sz="1600" i="1">
                              <a:solidFill>
                                <a:srgbClr val="0099FF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(</m:t>
                          </m:r>
                          <m:r>
                            <a:rPr lang="en-GB" sz="1600" i="1">
                              <a:solidFill>
                                <a:srgbClr val="0099FF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𝑠</m:t>
                          </m:r>
                          <m:r>
                            <a:rPr lang="en-GB" sz="1600" i="1">
                              <a:solidFill>
                                <a:srgbClr val="0099FF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)</m:t>
                          </m:r>
                        </m:sub>
                      </m:sSub>
                    </m:oMath>
                  </m:oMathPara>
                </a14:m>
                <a:endParaRPr lang="en-GB" sz="1600" dirty="0">
                  <a:solidFill>
                    <a:srgbClr val="0099FF"/>
                  </a:solidFill>
                  <a:latin typeface="+mj-lt"/>
                  <a:cs typeface="Calibri" panose="020F0502020204030204" pitchFamily="34" charset="0"/>
                </a:endParaRPr>
              </a:p>
            </p:txBody>
          </p:sp>
        </mc:Choice>
        <mc:Fallback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44D2E444-5B79-4D44-9DF3-C57C75461BE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916460" y="4290181"/>
                <a:ext cx="3891508" cy="792087"/>
              </a:xfrm>
              <a:prstGeom prst="rect">
                <a:avLst/>
              </a:prstGeom>
              <a:blipFill>
                <a:blip r:embed="rId3"/>
                <a:stretch>
                  <a:fillRect l="-782" t="-3077"/>
                </a:stretch>
              </a:blip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1A0CF8B2-E768-46CE-BD0C-BAD1AD31E27D}"/>
                  </a:ext>
                </a:extLst>
              </p:cNvPr>
              <p:cNvSpPr/>
              <p:nvPr/>
            </p:nvSpPr>
            <p:spPr bwMode="auto">
              <a:xfrm>
                <a:off x="1952972" y="5065377"/>
                <a:ext cx="4174232" cy="792087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hangingPunct="0"/>
                <a:r>
                  <a:rPr lang="en-GB" sz="1600" i="1" dirty="0">
                    <a:solidFill>
                      <a:srgbClr val="0099FF"/>
                    </a:solidFill>
                    <a:latin typeface="Cambria Math" panose="02040503050406030204" pitchFamily="18" charset="0"/>
                    <a:cs typeface="Calibri" panose="020F0502020204030204" pitchFamily="34" charset="0"/>
                  </a:rPr>
                  <a:t>Parasitic reaction:</a:t>
                </a:r>
              </a:p>
              <a:p>
                <a:pPr eaLnBrk="0" hangingPunc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1600" i="1">
                          <a:solidFill>
                            <a:srgbClr val="0099FF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2</m:t>
                      </m:r>
                      <m:sSub>
                        <m:sSubPr>
                          <m:ctrlPr>
                            <a:rPr lang="en-GB" sz="1600" i="1">
                              <a:solidFill>
                                <a:srgbClr val="0099FF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GB" sz="1600" i="1">
                              <a:solidFill>
                                <a:srgbClr val="0099FF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𝑀𝑔</m:t>
                          </m:r>
                        </m:e>
                        <m:sub>
                          <m:r>
                            <a:rPr lang="en-GB" sz="1600" i="1">
                              <a:solidFill>
                                <a:srgbClr val="0099FF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(</m:t>
                          </m:r>
                          <m:r>
                            <a:rPr lang="en-GB" sz="1600" i="1">
                              <a:solidFill>
                                <a:srgbClr val="0099FF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𝑠</m:t>
                          </m:r>
                          <m:r>
                            <a:rPr lang="en-GB" sz="1600" i="1">
                              <a:solidFill>
                                <a:srgbClr val="0099FF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)</m:t>
                          </m:r>
                        </m:sub>
                      </m:sSub>
                      <m:r>
                        <a:rPr lang="en-GB" sz="1600" i="1">
                          <a:solidFill>
                            <a:srgbClr val="0099FF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+</m:t>
                      </m:r>
                      <m:sSub>
                        <m:sSubPr>
                          <m:ctrlPr>
                            <a:rPr lang="en-GB" sz="1600" i="1">
                              <a:solidFill>
                                <a:srgbClr val="0099FF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GB" sz="1600" i="1">
                              <a:solidFill>
                                <a:srgbClr val="0099FF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𝑆𝑖</m:t>
                          </m:r>
                        </m:e>
                        <m:sub>
                          <m:r>
                            <a:rPr lang="en-GB" sz="1600" i="1">
                              <a:solidFill>
                                <a:srgbClr val="0099FF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(</m:t>
                          </m:r>
                          <m:r>
                            <a:rPr lang="en-GB" sz="1600" i="1">
                              <a:solidFill>
                                <a:srgbClr val="0099FF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𝑠</m:t>
                          </m:r>
                          <m:r>
                            <a:rPr lang="en-GB" sz="1600" i="1">
                              <a:solidFill>
                                <a:srgbClr val="0099FF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)</m:t>
                          </m:r>
                        </m:sub>
                      </m:sSub>
                      <m:r>
                        <a:rPr lang="en-GB" sz="1600" i="1">
                          <a:solidFill>
                            <a:srgbClr val="0099FF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→2</m:t>
                      </m:r>
                      <m:sSub>
                        <m:sSubPr>
                          <m:ctrlPr>
                            <a:rPr lang="en-GB" sz="1600" i="1">
                              <a:solidFill>
                                <a:srgbClr val="0099FF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GB" sz="1600" i="1">
                              <a:solidFill>
                                <a:srgbClr val="0099FF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𝑀𝑔</m:t>
                          </m:r>
                        </m:e>
                        <m:sub>
                          <m:r>
                            <a:rPr lang="en-GB" sz="1600" i="1">
                              <a:solidFill>
                                <a:srgbClr val="0099FF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2</m:t>
                          </m:r>
                        </m:sub>
                      </m:sSub>
                      <m:sSub>
                        <m:sSubPr>
                          <m:ctrlPr>
                            <a:rPr lang="en-GB" sz="1600" i="1">
                              <a:solidFill>
                                <a:srgbClr val="0099FF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GB" sz="1600" i="1">
                              <a:solidFill>
                                <a:srgbClr val="0099FF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𝑆𝑖</m:t>
                          </m:r>
                        </m:e>
                        <m:sub>
                          <m:r>
                            <a:rPr lang="en-GB" sz="1600" i="1">
                              <a:solidFill>
                                <a:srgbClr val="0099FF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(</m:t>
                          </m:r>
                          <m:r>
                            <a:rPr lang="en-GB" sz="1600" i="1">
                              <a:solidFill>
                                <a:srgbClr val="0099FF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𝑠</m:t>
                          </m:r>
                          <m:r>
                            <a:rPr lang="en-GB" sz="1600" i="1">
                              <a:solidFill>
                                <a:srgbClr val="0099FF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)</m:t>
                          </m:r>
                        </m:sub>
                      </m:sSub>
                    </m:oMath>
                  </m:oMathPara>
                </a14:m>
                <a:endParaRPr lang="en-GB" sz="1600" dirty="0">
                  <a:solidFill>
                    <a:srgbClr val="0099FF"/>
                  </a:solidFill>
                  <a:latin typeface="+mj-lt"/>
                  <a:cs typeface="Calibri" panose="020F0502020204030204" pitchFamily="34" charset="0"/>
                </a:endParaRPr>
              </a:p>
            </p:txBody>
          </p:sp>
        </mc:Choice>
        <mc:Fallback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1A0CF8B2-E768-46CE-BD0C-BAD1AD31E27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952972" y="5065377"/>
                <a:ext cx="4174232" cy="792087"/>
              </a:xfrm>
              <a:prstGeom prst="rect">
                <a:avLst/>
              </a:prstGeom>
              <a:blipFill>
                <a:blip r:embed="rId4"/>
                <a:stretch>
                  <a:fillRect l="-730" t="-3077"/>
                </a:stretch>
              </a:blip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353F867A-B714-456E-9D6E-5DFEF3616CDE}"/>
                  </a:ext>
                </a:extLst>
              </p:cNvPr>
              <p:cNvSpPr/>
              <p:nvPr/>
            </p:nvSpPr>
            <p:spPr bwMode="auto">
              <a:xfrm>
                <a:off x="6096000" y="4307072"/>
                <a:ext cx="4343400" cy="1987701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hangingPunct="0"/>
                <a:r>
                  <a:rPr lang="en-GB" sz="1600" i="1" dirty="0">
                    <a:solidFill>
                      <a:srgbClr val="0099FF"/>
                    </a:solidFill>
                    <a:latin typeface="Cambria Math" panose="02040503050406030204" pitchFamily="18" charset="0"/>
                    <a:cs typeface="Calibri" panose="020F0502020204030204" pitchFamily="34" charset="0"/>
                  </a:rPr>
                  <a:t>Dissolution reactions:</a:t>
                </a:r>
              </a:p>
              <a:p>
                <a:pPr eaLnBrk="0" hangingPunc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1600" i="1">
                              <a:solidFill>
                                <a:srgbClr val="0099FF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GB" sz="1600" i="1">
                              <a:solidFill>
                                <a:srgbClr val="0099FF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𝑀𝑔</m:t>
                          </m:r>
                        </m:e>
                        <m:sub>
                          <m:r>
                            <a:rPr lang="en-GB" sz="1600" i="1">
                              <a:solidFill>
                                <a:srgbClr val="0099FF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(</m:t>
                          </m:r>
                          <m:r>
                            <a:rPr lang="en-GB" sz="1600" i="1">
                              <a:solidFill>
                                <a:srgbClr val="0099FF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𝑠</m:t>
                          </m:r>
                          <m:r>
                            <a:rPr lang="en-GB" sz="1600" i="1">
                              <a:solidFill>
                                <a:srgbClr val="0099FF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)</m:t>
                          </m:r>
                        </m:sub>
                      </m:sSub>
                      <m:r>
                        <a:rPr lang="en-GB" sz="1600" i="1">
                          <a:solidFill>
                            <a:srgbClr val="0099FF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+</m:t>
                      </m:r>
                      <m:sSub>
                        <m:sSubPr>
                          <m:ctrlPr>
                            <a:rPr lang="en-GB" sz="1600" i="1">
                              <a:solidFill>
                                <a:srgbClr val="0099FF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GB" sz="1600" i="1">
                              <a:solidFill>
                                <a:srgbClr val="0099FF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2</m:t>
                          </m:r>
                          <m:r>
                            <a:rPr lang="en-GB" sz="1600" i="1">
                              <a:solidFill>
                                <a:srgbClr val="0099FF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𝐻𝐶𝑙</m:t>
                          </m:r>
                        </m:e>
                        <m:sub>
                          <m:r>
                            <a:rPr lang="en-GB" sz="1600" i="1">
                              <a:solidFill>
                                <a:srgbClr val="0099FF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(</m:t>
                          </m:r>
                          <m:r>
                            <a:rPr lang="en-GB" sz="1600" i="1">
                              <a:solidFill>
                                <a:srgbClr val="0099FF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𝑎𝑞</m:t>
                          </m:r>
                          <m:r>
                            <a:rPr lang="en-GB" sz="1600" i="1">
                              <a:solidFill>
                                <a:srgbClr val="0099FF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)</m:t>
                          </m:r>
                        </m:sub>
                      </m:sSub>
                      <m:r>
                        <a:rPr lang="en-GB" sz="1600" i="1">
                          <a:solidFill>
                            <a:srgbClr val="0099FF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→2</m:t>
                      </m:r>
                      <m:sSub>
                        <m:sSubPr>
                          <m:ctrlPr>
                            <a:rPr lang="en-GB" sz="1600" i="1">
                              <a:solidFill>
                                <a:srgbClr val="0099FF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GB" sz="1600" i="1">
                              <a:solidFill>
                                <a:srgbClr val="0099FF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𝑀𝑔𝐶𝑙</m:t>
                          </m:r>
                        </m:e>
                        <m:sub>
                          <m:r>
                            <a:rPr lang="en-GB" sz="1600" i="1">
                              <a:solidFill>
                                <a:srgbClr val="0099FF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2(</m:t>
                          </m:r>
                          <m:r>
                            <a:rPr lang="en-GB" sz="1600" i="1">
                              <a:solidFill>
                                <a:srgbClr val="0099FF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𝑎𝑞</m:t>
                          </m:r>
                          <m:r>
                            <a:rPr lang="en-GB" sz="1600" i="1">
                              <a:solidFill>
                                <a:srgbClr val="0099FF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)</m:t>
                          </m:r>
                        </m:sub>
                      </m:sSub>
                      <m:r>
                        <a:rPr lang="en-GB" sz="1600" i="1">
                          <a:solidFill>
                            <a:srgbClr val="0099FF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+</m:t>
                      </m:r>
                      <m:sSub>
                        <m:sSubPr>
                          <m:ctrlPr>
                            <a:rPr lang="en-GB" sz="1600" i="1">
                              <a:solidFill>
                                <a:srgbClr val="0099FF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GB" sz="1600" i="1">
                              <a:solidFill>
                                <a:srgbClr val="0099FF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𝐻</m:t>
                          </m:r>
                        </m:e>
                        <m:sub>
                          <m:r>
                            <a:rPr lang="en-GB" sz="1600" i="1">
                              <a:solidFill>
                                <a:srgbClr val="0099FF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2(</m:t>
                          </m:r>
                          <m:r>
                            <a:rPr lang="en-GB" sz="1600" i="1">
                              <a:solidFill>
                                <a:srgbClr val="0099FF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𝑔</m:t>
                          </m:r>
                          <m:r>
                            <a:rPr lang="en-GB" sz="1600" i="1">
                              <a:solidFill>
                                <a:srgbClr val="0099FF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)</m:t>
                          </m:r>
                        </m:sub>
                      </m:sSub>
                    </m:oMath>
                  </m:oMathPara>
                </a14:m>
                <a:endParaRPr lang="en-GB" sz="1600" dirty="0">
                  <a:solidFill>
                    <a:srgbClr val="0099FF"/>
                  </a:solidFill>
                  <a:latin typeface="+mj-lt"/>
                  <a:cs typeface="Calibri" panose="020F0502020204030204" pitchFamily="34" charset="0"/>
                </a:endParaRPr>
              </a:p>
              <a:p>
                <a:pPr eaLnBrk="0" hangingPunct="0"/>
                <a:endParaRPr lang="en-GB" sz="1000" dirty="0">
                  <a:solidFill>
                    <a:srgbClr val="0099FF"/>
                  </a:solidFill>
                  <a:latin typeface="+mj-lt"/>
                  <a:cs typeface="Calibri" panose="020F0502020204030204" pitchFamily="34" charset="0"/>
                </a:endParaRPr>
              </a:p>
              <a:p>
                <a:pPr eaLnBrk="0" hangingPunc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1600" i="1">
                              <a:solidFill>
                                <a:srgbClr val="0099FF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GB" sz="1600" i="1">
                              <a:solidFill>
                                <a:srgbClr val="0099FF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𝑀𝑔𝑂</m:t>
                          </m:r>
                        </m:e>
                        <m:sub>
                          <m:r>
                            <a:rPr lang="en-GB" sz="1600" i="1">
                              <a:solidFill>
                                <a:srgbClr val="0099FF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(</m:t>
                          </m:r>
                          <m:r>
                            <a:rPr lang="en-GB" sz="1600" i="1">
                              <a:solidFill>
                                <a:srgbClr val="0099FF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𝑠</m:t>
                          </m:r>
                          <m:r>
                            <a:rPr lang="en-GB" sz="1600" i="1">
                              <a:solidFill>
                                <a:srgbClr val="0099FF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)</m:t>
                          </m:r>
                        </m:sub>
                      </m:sSub>
                      <m:r>
                        <a:rPr lang="en-GB" sz="1600" i="1">
                          <a:solidFill>
                            <a:srgbClr val="0099FF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+</m:t>
                      </m:r>
                      <m:sSub>
                        <m:sSubPr>
                          <m:ctrlPr>
                            <a:rPr lang="en-GB" sz="1600" i="1">
                              <a:solidFill>
                                <a:srgbClr val="0099FF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GB" sz="1600" i="1">
                              <a:solidFill>
                                <a:srgbClr val="0099FF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2</m:t>
                          </m:r>
                          <m:r>
                            <a:rPr lang="en-GB" sz="1600" i="1">
                              <a:solidFill>
                                <a:srgbClr val="0099FF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𝐻𝐶𝑙</m:t>
                          </m:r>
                        </m:e>
                        <m:sub>
                          <m:r>
                            <a:rPr lang="en-GB" sz="1600" i="1">
                              <a:solidFill>
                                <a:srgbClr val="0099FF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(</m:t>
                          </m:r>
                          <m:r>
                            <a:rPr lang="en-GB" sz="1600" i="1">
                              <a:solidFill>
                                <a:srgbClr val="0099FF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𝑎𝑞</m:t>
                          </m:r>
                          <m:r>
                            <a:rPr lang="en-GB" sz="1600" i="1">
                              <a:solidFill>
                                <a:srgbClr val="0099FF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)</m:t>
                          </m:r>
                        </m:sub>
                      </m:sSub>
                      <m:r>
                        <a:rPr lang="en-GB" sz="1600" i="1">
                          <a:solidFill>
                            <a:srgbClr val="0099FF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→</m:t>
                      </m:r>
                      <m:sSub>
                        <m:sSubPr>
                          <m:ctrlPr>
                            <a:rPr lang="en-GB" sz="1600" i="1">
                              <a:solidFill>
                                <a:srgbClr val="0099FF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GB" sz="1600" i="1">
                              <a:solidFill>
                                <a:srgbClr val="0099FF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𝑀𝑔𝐶𝑙</m:t>
                          </m:r>
                        </m:e>
                        <m:sub>
                          <m:r>
                            <a:rPr lang="en-GB" sz="1600" i="1">
                              <a:solidFill>
                                <a:srgbClr val="0099FF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2(</m:t>
                          </m:r>
                          <m:r>
                            <a:rPr lang="en-GB" sz="1600" i="1">
                              <a:solidFill>
                                <a:srgbClr val="0099FF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𝑎𝑞</m:t>
                          </m:r>
                          <m:r>
                            <a:rPr lang="en-GB" sz="1600" i="1">
                              <a:solidFill>
                                <a:srgbClr val="0099FF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)</m:t>
                          </m:r>
                        </m:sub>
                      </m:sSub>
                      <m:r>
                        <a:rPr lang="en-GB" sz="1600" i="1">
                          <a:solidFill>
                            <a:srgbClr val="0099FF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+</m:t>
                      </m:r>
                      <m:sSub>
                        <m:sSubPr>
                          <m:ctrlPr>
                            <a:rPr lang="en-GB" sz="1600" i="1">
                              <a:solidFill>
                                <a:srgbClr val="0099FF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GB" sz="1600" i="1">
                              <a:solidFill>
                                <a:srgbClr val="0099FF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𝐻</m:t>
                          </m:r>
                        </m:e>
                        <m:sub>
                          <m:r>
                            <a:rPr lang="en-GB" sz="1600" i="1">
                              <a:solidFill>
                                <a:srgbClr val="0099FF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2</m:t>
                          </m:r>
                        </m:sub>
                      </m:sSub>
                      <m:sSub>
                        <m:sSubPr>
                          <m:ctrlPr>
                            <a:rPr lang="en-GB" sz="1600" i="1">
                              <a:solidFill>
                                <a:srgbClr val="0099FF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GB" sz="1600" i="1">
                              <a:solidFill>
                                <a:srgbClr val="0099FF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𝑂</m:t>
                          </m:r>
                        </m:e>
                        <m:sub>
                          <m:r>
                            <a:rPr lang="en-GB" sz="1600" i="1">
                              <a:solidFill>
                                <a:srgbClr val="0099FF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(</m:t>
                          </m:r>
                          <m:r>
                            <a:rPr lang="en-GB" sz="1600" i="1">
                              <a:solidFill>
                                <a:srgbClr val="0099FF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𝑙</m:t>
                          </m:r>
                          <m:r>
                            <a:rPr lang="en-GB" sz="1600" i="1">
                              <a:solidFill>
                                <a:srgbClr val="0099FF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)</m:t>
                          </m:r>
                        </m:sub>
                      </m:sSub>
                    </m:oMath>
                  </m:oMathPara>
                </a14:m>
                <a:endParaRPr lang="en-GB" sz="1600" dirty="0">
                  <a:solidFill>
                    <a:srgbClr val="0099FF"/>
                  </a:solidFill>
                  <a:latin typeface="+mj-lt"/>
                  <a:cs typeface="Calibri" panose="020F0502020204030204" pitchFamily="34" charset="0"/>
                </a:endParaRPr>
              </a:p>
              <a:p>
                <a:pPr eaLnBrk="0" hangingPunct="0"/>
                <a:endParaRPr lang="en-GB" sz="1000" dirty="0">
                  <a:solidFill>
                    <a:srgbClr val="0099FF"/>
                  </a:solidFill>
                  <a:latin typeface="+mj-lt"/>
                  <a:cs typeface="Calibri" panose="020F0502020204030204" pitchFamily="34" charset="0"/>
                </a:endParaRPr>
              </a:p>
              <a:p>
                <a:pPr eaLnBrk="0" hangingPunc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1600" i="1">
                              <a:solidFill>
                                <a:srgbClr val="0099FF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GB" sz="1600" i="1">
                              <a:solidFill>
                                <a:srgbClr val="0099FF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𝑀𝑔</m:t>
                          </m:r>
                        </m:e>
                        <m:sub>
                          <m:r>
                            <a:rPr lang="en-GB" sz="1600" i="1">
                              <a:solidFill>
                                <a:srgbClr val="0099FF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2</m:t>
                          </m:r>
                        </m:sub>
                      </m:sSub>
                      <m:sSub>
                        <m:sSubPr>
                          <m:ctrlPr>
                            <a:rPr lang="en-GB" sz="1600" i="1">
                              <a:solidFill>
                                <a:srgbClr val="0099FF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GB" sz="1600" i="1">
                              <a:solidFill>
                                <a:srgbClr val="0099FF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𝑆𝑖</m:t>
                          </m:r>
                        </m:e>
                        <m:sub>
                          <m:r>
                            <a:rPr lang="en-GB" sz="1600" i="1">
                              <a:solidFill>
                                <a:srgbClr val="0099FF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(</m:t>
                          </m:r>
                          <m:r>
                            <a:rPr lang="en-GB" sz="1600" i="1">
                              <a:solidFill>
                                <a:srgbClr val="0099FF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𝑠</m:t>
                          </m:r>
                          <m:r>
                            <a:rPr lang="en-GB" sz="1600" i="1">
                              <a:solidFill>
                                <a:srgbClr val="0099FF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)</m:t>
                          </m:r>
                        </m:sub>
                      </m:sSub>
                      <m:r>
                        <a:rPr lang="en-GB" sz="1600" i="1">
                          <a:solidFill>
                            <a:srgbClr val="0099FF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+</m:t>
                      </m:r>
                      <m:sSub>
                        <m:sSubPr>
                          <m:ctrlPr>
                            <a:rPr lang="en-GB" sz="1600" i="1">
                              <a:solidFill>
                                <a:srgbClr val="0099FF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GB" sz="1600" i="1">
                              <a:solidFill>
                                <a:srgbClr val="0099FF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4</m:t>
                          </m:r>
                          <m:r>
                            <a:rPr lang="en-GB" sz="1600" i="1">
                              <a:solidFill>
                                <a:srgbClr val="0099FF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𝐻𝐶𝑙</m:t>
                          </m:r>
                        </m:e>
                        <m:sub>
                          <m:r>
                            <a:rPr lang="en-GB" sz="1600" i="1">
                              <a:solidFill>
                                <a:srgbClr val="0099FF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(</m:t>
                          </m:r>
                          <m:r>
                            <a:rPr lang="en-GB" sz="1600" i="1">
                              <a:solidFill>
                                <a:srgbClr val="0099FF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𝑎𝑞</m:t>
                          </m:r>
                          <m:r>
                            <a:rPr lang="en-GB" sz="1600" i="1">
                              <a:solidFill>
                                <a:srgbClr val="0099FF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)</m:t>
                          </m:r>
                        </m:sub>
                      </m:sSub>
                      <m:r>
                        <a:rPr lang="en-GB" sz="1600" i="1">
                          <a:solidFill>
                            <a:srgbClr val="0099FF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→</m:t>
                      </m:r>
                      <m:r>
                        <a:rPr lang="en-GB" sz="1600" i="1">
                          <a:solidFill>
                            <a:srgbClr val="0099FF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𝑀𝑔</m:t>
                      </m:r>
                      <m:sSub>
                        <m:sSubPr>
                          <m:ctrlPr>
                            <a:rPr lang="en-GB" sz="1600" i="1">
                              <a:solidFill>
                                <a:srgbClr val="0099FF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GB" sz="1600" i="1">
                              <a:solidFill>
                                <a:srgbClr val="0099FF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𝐶𝑙</m:t>
                          </m:r>
                        </m:e>
                        <m:sub>
                          <m:r>
                            <a:rPr lang="en-GB" sz="1600" i="1">
                              <a:solidFill>
                                <a:srgbClr val="0099FF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2(</m:t>
                          </m:r>
                          <m:r>
                            <a:rPr lang="en-GB" sz="1600" i="1">
                              <a:solidFill>
                                <a:srgbClr val="0099FF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𝑎𝑞</m:t>
                          </m:r>
                          <m:r>
                            <a:rPr lang="en-GB" sz="1600" i="1">
                              <a:solidFill>
                                <a:srgbClr val="0099FF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)</m:t>
                          </m:r>
                        </m:sub>
                      </m:sSub>
                      <m:r>
                        <a:rPr lang="en-GB" sz="1600" i="1">
                          <a:solidFill>
                            <a:srgbClr val="0099FF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+</m:t>
                      </m:r>
                      <m:sSub>
                        <m:sSubPr>
                          <m:ctrlPr>
                            <a:rPr lang="en-GB" sz="1600" i="1">
                              <a:solidFill>
                                <a:srgbClr val="0099FF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GB" sz="1600" i="1">
                              <a:solidFill>
                                <a:srgbClr val="0099FF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𝑆𝑖𝐻</m:t>
                          </m:r>
                        </m:e>
                        <m:sub>
                          <m:r>
                            <a:rPr lang="en-GB" sz="1600" i="1">
                              <a:solidFill>
                                <a:srgbClr val="0099FF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4(</m:t>
                          </m:r>
                          <m:r>
                            <a:rPr lang="en-GB" sz="1600" i="1">
                              <a:solidFill>
                                <a:srgbClr val="0099FF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𝑔</m:t>
                          </m:r>
                          <m:r>
                            <a:rPr lang="en-GB" sz="1600" i="1">
                              <a:solidFill>
                                <a:srgbClr val="0099FF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)</m:t>
                          </m:r>
                        </m:sub>
                      </m:sSub>
                    </m:oMath>
                  </m:oMathPara>
                </a14:m>
                <a:endParaRPr lang="en-GB" sz="1600" dirty="0">
                  <a:solidFill>
                    <a:srgbClr val="0099FF"/>
                  </a:solidFill>
                  <a:latin typeface="+mj-lt"/>
                  <a:cs typeface="Calibri" panose="020F0502020204030204" pitchFamily="34" charset="0"/>
                </a:endParaRPr>
              </a:p>
              <a:p>
                <a:pPr eaLnBrk="0" hangingPunct="0"/>
                <a:endParaRPr lang="en-GB" sz="1000" dirty="0">
                  <a:solidFill>
                    <a:srgbClr val="0099FF"/>
                  </a:solidFill>
                  <a:latin typeface="+mj-lt"/>
                  <a:cs typeface="Calibri" panose="020F0502020204030204" pitchFamily="34" charset="0"/>
                </a:endParaRPr>
              </a:p>
              <a:p>
                <a:pPr eaLnBrk="0" hangingPunc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1600" i="1">
                              <a:solidFill>
                                <a:srgbClr val="0099FF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GB" sz="1600" i="1">
                              <a:solidFill>
                                <a:srgbClr val="0099FF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𝑆𝑖𝐻</m:t>
                          </m:r>
                        </m:e>
                        <m:sub>
                          <m:r>
                            <a:rPr lang="en-GB" sz="1600" i="1">
                              <a:solidFill>
                                <a:srgbClr val="0099FF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4(</m:t>
                          </m:r>
                          <m:r>
                            <a:rPr lang="en-GB" sz="1600" i="1">
                              <a:solidFill>
                                <a:srgbClr val="0099FF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𝑔</m:t>
                          </m:r>
                          <m:r>
                            <a:rPr lang="en-GB" sz="1600" i="1">
                              <a:solidFill>
                                <a:srgbClr val="0099FF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)</m:t>
                          </m:r>
                        </m:sub>
                      </m:sSub>
                      <m:r>
                        <a:rPr lang="en-GB" sz="1600" i="1">
                          <a:solidFill>
                            <a:srgbClr val="0099FF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+</m:t>
                      </m:r>
                      <m:sSub>
                        <m:sSubPr>
                          <m:ctrlPr>
                            <a:rPr lang="en-GB" sz="1600" i="1">
                              <a:solidFill>
                                <a:srgbClr val="0099FF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GB" sz="1600" i="1">
                              <a:solidFill>
                                <a:srgbClr val="0099FF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2</m:t>
                          </m:r>
                          <m:r>
                            <a:rPr lang="en-GB" sz="1600" i="1">
                              <a:solidFill>
                                <a:srgbClr val="0099FF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𝑂</m:t>
                          </m:r>
                        </m:e>
                        <m:sub>
                          <m:r>
                            <a:rPr lang="en-GB" sz="1600" i="1">
                              <a:solidFill>
                                <a:srgbClr val="0099FF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2(</m:t>
                          </m:r>
                          <m:r>
                            <a:rPr lang="en-GB" sz="1600" i="1">
                              <a:solidFill>
                                <a:srgbClr val="0099FF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𝑔</m:t>
                          </m:r>
                          <m:r>
                            <a:rPr lang="en-GB" sz="1600" i="1">
                              <a:solidFill>
                                <a:srgbClr val="0099FF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)</m:t>
                          </m:r>
                        </m:sub>
                      </m:sSub>
                      <m:r>
                        <a:rPr lang="en-GB" sz="1600" i="1">
                          <a:solidFill>
                            <a:srgbClr val="0099FF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→</m:t>
                      </m:r>
                      <m:sSub>
                        <m:sSubPr>
                          <m:ctrlPr>
                            <a:rPr lang="en-GB" sz="1600" i="1">
                              <a:solidFill>
                                <a:srgbClr val="0099FF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GB" sz="1600" i="1">
                              <a:solidFill>
                                <a:srgbClr val="0099FF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𝑆𝑖𝑂</m:t>
                          </m:r>
                        </m:e>
                        <m:sub>
                          <m:r>
                            <a:rPr lang="en-GB" sz="1600" i="1">
                              <a:solidFill>
                                <a:srgbClr val="0099FF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2(</m:t>
                          </m:r>
                          <m:r>
                            <a:rPr lang="en-GB" sz="1600" i="1">
                              <a:solidFill>
                                <a:srgbClr val="0099FF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𝑠</m:t>
                          </m:r>
                          <m:r>
                            <a:rPr lang="en-GB" sz="1600" i="1">
                              <a:solidFill>
                                <a:srgbClr val="0099FF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)</m:t>
                          </m:r>
                        </m:sub>
                      </m:sSub>
                      <m:r>
                        <a:rPr lang="en-GB" sz="1600" i="1">
                          <a:solidFill>
                            <a:srgbClr val="0099FF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+</m:t>
                      </m:r>
                      <m:sSub>
                        <m:sSubPr>
                          <m:ctrlPr>
                            <a:rPr lang="en-GB" sz="1600" i="1">
                              <a:solidFill>
                                <a:srgbClr val="0099FF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GB" sz="1600" i="1">
                              <a:solidFill>
                                <a:srgbClr val="0099FF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2</m:t>
                          </m:r>
                          <m:r>
                            <a:rPr lang="en-GB" sz="1600" i="1">
                              <a:solidFill>
                                <a:srgbClr val="0099FF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𝐻</m:t>
                          </m:r>
                        </m:e>
                        <m:sub>
                          <m:r>
                            <a:rPr lang="en-GB" sz="1600" i="1">
                              <a:solidFill>
                                <a:srgbClr val="0099FF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2</m:t>
                          </m:r>
                        </m:sub>
                      </m:sSub>
                      <m:sSub>
                        <m:sSubPr>
                          <m:ctrlPr>
                            <a:rPr lang="en-GB" sz="1600" i="1">
                              <a:solidFill>
                                <a:srgbClr val="0099FF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GB" sz="1600" i="1">
                              <a:solidFill>
                                <a:srgbClr val="0099FF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𝑂</m:t>
                          </m:r>
                        </m:e>
                        <m:sub>
                          <m:r>
                            <a:rPr lang="en-GB" sz="1600" i="1">
                              <a:solidFill>
                                <a:srgbClr val="0099FF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(</m:t>
                          </m:r>
                          <m:r>
                            <a:rPr lang="en-GB" sz="1600" i="1">
                              <a:solidFill>
                                <a:srgbClr val="0099FF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𝑙</m:t>
                          </m:r>
                          <m:r>
                            <a:rPr lang="en-GB" sz="1600" i="1">
                              <a:solidFill>
                                <a:srgbClr val="0099FF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)</m:t>
                          </m:r>
                        </m:sub>
                      </m:sSub>
                    </m:oMath>
                  </m:oMathPara>
                </a14:m>
                <a:endParaRPr lang="en-GB" sz="1600" dirty="0">
                  <a:solidFill>
                    <a:srgbClr val="0099FF"/>
                  </a:solidFill>
                  <a:latin typeface="+mj-lt"/>
                  <a:cs typeface="Calibri" panose="020F0502020204030204" pitchFamily="34" charset="0"/>
                </a:endParaRPr>
              </a:p>
            </p:txBody>
          </p:sp>
        </mc:Choice>
        <mc:Fallback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353F867A-B714-456E-9D6E-5DFEF3616CD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096000" y="4307072"/>
                <a:ext cx="4343400" cy="1987701"/>
              </a:xfrm>
              <a:prstGeom prst="rect">
                <a:avLst/>
              </a:prstGeom>
              <a:blipFill>
                <a:blip r:embed="rId5"/>
                <a:stretch>
                  <a:fillRect l="-701" t="-1227"/>
                </a:stretch>
              </a:blip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4" name="Connector: Curved 13">
            <a:extLst>
              <a:ext uri="{FF2B5EF4-FFF2-40B4-BE49-F238E27FC236}">
                <a16:creationId xmlns:a16="http://schemas.microsoft.com/office/drawing/2014/main" id="{7820AD69-3CDB-4FB6-BCA1-59E283802CA2}"/>
              </a:ext>
            </a:extLst>
          </p:cNvPr>
          <p:cNvCxnSpPr>
            <a:cxnSpLocks/>
          </p:cNvCxnSpPr>
          <p:nvPr/>
        </p:nvCxnSpPr>
        <p:spPr bwMode="auto">
          <a:xfrm rot="5400000">
            <a:off x="2961422" y="3786572"/>
            <a:ext cx="549820" cy="536103"/>
          </a:xfrm>
          <a:prstGeom prst="curvedConnector3">
            <a:avLst/>
          </a:prstGeom>
          <a:solidFill>
            <a:schemeClr val="accent1"/>
          </a:solidFill>
          <a:ln w="57150" cap="flat" cmpd="sng" algn="ctr">
            <a:solidFill>
              <a:srgbClr val="00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5" name="Connector: Curved 24">
            <a:extLst>
              <a:ext uri="{FF2B5EF4-FFF2-40B4-BE49-F238E27FC236}">
                <a16:creationId xmlns:a16="http://schemas.microsoft.com/office/drawing/2014/main" id="{6E4946F7-CD25-4F28-A8BD-BCA9E1C1180E}"/>
              </a:ext>
            </a:extLst>
          </p:cNvPr>
          <p:cNvCxnSpPr>
            <a:cxnSpLocks/>
          </p:cNvCxnSpPr>
          <p:nvPr/>
        </p:nvCxnSpPr>
        <p:spPr bwMode="auto">
          <a:xfrm rot="16200000" flipH="1">
            <a:off x="7163124" y="3772835"/>
            <a:ext cx="573148" cy="551619"/>
          </a:xfrm>
          <a:prstGeom prst="curvedConnector3">
            <a:avLst/>
          </a:prstGeom>
          <a:solidFill>
            <a:schemeClr val="accent1"/>
          </a:solidFill>
          <a:ln w="57150" cap="flat" cmpd="sng" algn="ctr">
            <a:solidFill>
              <a:srgbClr val="000000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269702477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9414D7-386A-4699-988F-FD8303F61B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Process handles (variables)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C23A98-67DC-4E80-8762-3E2F9B42D1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2E28BBE-4E92-4B2E-9C6F-C30F1CA4714D}" type="datetime1">
              <a:rPr lang="en-GB" altLang="en-US"/>
              <a:pPr>
                <a:defRPr/>
              </a:pPr>
              <a:t>16/09/2021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78908B-4F10-456A-B82C-9172816660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altLang="en-US"/>
              <a:t>© The University of Sheffield</a:t>
            </a:r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470734-1E69-4C16-943E-F352AA6366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230EF6-6C13-413D-A541-8FA2732E8850}" type="slidenum">
              <a:rPr lang="en-GB" altLang="en-US"/>
              <a:pPr>
                <a:defRPr/>
              </a:pPr>
              <a:t>53</a:t>
            </a:fld>
            <a:endParaRPr lang="en-GB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F5BA914-9A51-4106-A73E-5B3BD6B052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1356" y="2204864"/>
            <a:ext cx="8599140" cy="2045114"/>
          </a:xfrm>
          <a:prstGeom prst="rect">
            <a:avLst/>
          </a:prstGeom>
        </p:spPr>
      </p:pic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0E6A4BF5-377F-4313-93F1-234B2E5EBB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87575" y="4329532"/>
            <a:ext cx="8229600" cy="1978754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GB" sz="2000" dirty="0"/>
              <a:t>Reactant molar ratios </a:t>
            </a:r>
          </a:p>
          <a:p>
            <a:pPr marL="457200" indent="-457200">
              <a:buFont typeface="+mj-lt"/>
              <a:buAutoNum type="arabicPeriod"/>
            </a:pPr>
            <a:r>
              <a:rPr lang="en-GB" sz="2000" dirty="0"/>
              <a:t>Degree of mixing </a:t>
            </a:r>
          </a:p>
          <a:p>
            <a:pPr marL="457200" indent="-457200">
              <a:buFont typeface="+mj-lt"/>
              <a:buAutoNum type="arabicPeriod"/>
            </a:pPr>
            <a:r>
              <a:rPr lang="en-GB" sz="2000" dirty="0"/>
              <a:t>Size of mixture (reaction mass)</a:t>
            </a:r>
          </a:p>
          <a:p>
            <a:pPr marL="457200" indent="-457200">
              <a:buFont typeface="+mj-lt"/>
              <a:buAutoNum type="arabicPeriod"/>
            </a:pPr>
            <a:r>
              <a:rPr lang="en-GB" sz="2000" dirty="0"/>
              <a:t>Heating rate</a:t>
            </a:r>
          </a:p>
          <a:p>
            <a:pPr marL="457200" indent="-457200">
              <a:buFont typeface="+mj-lt"/>
              <a:buAutoNum type="arabicPeriod"/>
            </a:pPr>
            <a:r>
              <a:rPr lang="en-GB" sz="2000" dirty="0"/>
              <a:t>Process times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517A077-A47C-43AE-8E46-AC59896DA76E}"/>
              </a:ext>
            </a:extLst>
          </p:cNvPr>
          <p:cNvSpPr/>
          <p:nvPr/>
        </p:nvSpPr>
        <p:spPr bwMode="auto">
          <a:xfrm>
            <a:off x="2226396" y="2843295"/>
            <a:ext cx="1061293" cy="895804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GB">
              <a:latin typeface="TUOS Stephenson" pitchFamily="-12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5AC072D-80A0-445B-84D2-CB919BD5C02E}"/>
              </a:ext>
            </a:extLst>
          </p:cNvPr>
          <p:cNvSpPr txBox="1"/>
          <p:nvPr/>
        </p:nvSpPr>
        <p:spPr>
          <a:xfrm>
            <a:off x="1655695" y="2472014"/>
            <a:ext cx="3600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1E3C137-D998-4780-98C7-A4B3E17800F3}"/>
              </a:ext>
            </a:extLst>
          </p:cNvPr>
          <p:cNvSpPr txBox="1"/>
          <p:nvPr/>
        </p:nvSpPr>
        <p:spPr>
          <a:xfrm>
            <a:off x="2163943" y="2472014"/>
            <a:ext cx="3600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A32B038-3858-4217-9830-56809C280CF8}"/>
              </a:ext>
            </a:extLst>
          </p:cNvPr>
          <p:cNvSpPr txBox="1"/>
          <p:nvPr/>
        </p:nvSpPr>
        <p:spPr>
          <a:xfrm>
            <a:off x="3316072" y="2300160"/>
            <a:ext cx="6916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3,4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67F92E7-654F-4B3A-AF0C-AF8AFB9989BA}"/>
              </a:ext>
            </a:extLst>
          </p:cNvPr>
          <p:cNvSpPr txBox="1"/>
          <p:nvPr/>
        </p:nvSpPr>
        <p:spPr>
          <a:xfrm>
            <a:off x="5879976" y="1887216"/>
            <a:ext cx="3600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684C147B-97B8-41C4-BC6E-05D579B315E1}"/>
              </a:ext>
            </a:extLst>
          </p:cNvPr>
          <p:cNvSpPr/>
          <p:nvPr/>
        </p:nvSpPr>
        <p:spPr bwMode="auto">
          <a:xfrm>
            <a:off x="1722798" y="2847803"/>
            <a:ext cx="430088" cy="891297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GB">
              <a:latin typeface="TUOS Stephenson" pitchFamily="-128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F09DBB84-93D5-419E-9633-B33F2E7DEE9F}"/>
              </a:ext>
            </a:extLst>
          </p:cNvPr>
          <p:cNvSpPr/>
          <p:nvPr/>
        </p:nvSpPr>
        <p:spPr bwMode="auto">
          <a:xfrm>
            <a:off x="3435896" y="2717498"/>
            <a:ext cx="1435968" cy="1026019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GB">
              <a:latin typeface="TUOS Stephenson" pitchFamily="-128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74F37C6-CBB6-4F09-8DC7-2B845B840B9F}"/>
              </a:ext>
            </a:extLst>
          </p:cNvPr>
          <p:cNvSpPr/>
          <p:nvPr/>
        </p:nvSpPr>
        <p:spPr bwMode="auto">
          <a:xfrm>
            <a:off x="1649290" y="2300160"/>
            <a:ext cx="8839199" cy="1704905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GB">
              <a:latin typeface="TUOS Stephenson" pitchFamily="-12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334799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1337BB-5838-46DD-B48D-3D3BA199B2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Measurable outputs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5AA16D-F172-402A-BFD4-0CC541D93B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Experimental</a:t>
            </a:r>
          </a:p>
          <a:p>
            <a:pPr lvl="1">
              <a:spcBef>
                <a:spcPts val="0"/>
              </a:spcBef>
            </a:pPr>
            <a:r>
              <a:rPr lang="en-GB" dirty="0"/>
              <a:t>Yield</a:t>
            </a:r>
          </a:p>
          <a:p>
            <a:pPr lvl="1">
              <a:spcBef>
                <a:spcPts val="0"/>
              </a:spcBef>
            </a:pPr>
            <a:r>
              <a:rPr lang="en-GB" dirty="0"/>
              <a:t>Properties</a:t>
            </a:r>
          </a:p>
          <a:p>
            <a:pPr lvl="1">
              <a:spcBef>
                <a:spcPts val="0"/>
              </a:spcBef>
            </a:pPr>
            <a:r>
              <a:rPr lang="en-GB" dirty="0"/>
              <a:t>Performance</a:t>
            </a:r>
          </a:p>
          <a:p>
            <a:r>
              <a:rPr lang="en-GB" dirty="0"/>
              <a:t>Modelling </a:t>
            </a:r>
          </a:p>
          <a:p>
            <a:pPr lvl="1">
              <a:spcBef>
                <a:spcPts val="0"/>
              </a:spcBef>
            </a:pPr>
            <a:r>
              <a:rPr lang="en-GB" dirty="0"/>
              <a:t>Operational cost</a:t>
            </a:r>
          </a:p>
          <a:p>
            <a:pPr lvl="1">
              <a:spcBef>
                <a:spcPts val="0"/>
              </a:spcBef>
            </a:pPr>
            <a:r>
              <a:rPr lang="en-GB" dirty="0"/>
              <a:t>Capital cost</a:t>
            </a:r>
          </a:p>
          <a:p>
            <a:pPr lvl="1">
              <a:spcBef>
                <a:spcPts val="0"/>
              </a:spcBef>
            </a:pPr>
            <a:r>
              <a:rPr lang="en-GB" dirty="0"/>
              <a:t>Payback time</a:t>
            </a:r>
          </a:p>
          <a:p>
            <a:pPr lvl="1"/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4D7E79-D2BB-4DC0-8F63-28EE277859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2E28BBE-4E92-4B2E-9C6F-C30F1CA4714D}" type="datetime1">
              <a:rPr lang="en-GB" altLang="en-US" smtClean="0"/>
              <a:pPr>
                <a:defRPr/>
              </a:pPr>
              <a:t>16/09/2021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52EADA-19E6-4975-8863-0FC545FD0E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altLang="en-US"/>
              <a:t>© The University of Sheffield</a:t>
            </a:r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62A24D-B0DF-43A2-8A55-D1138A7F01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30EF6-6C13-413D-A541-8FA2732E8850}" type="slidenum">
              <a:rPr lang="en-GB" altLang="en-US" smtClean="0"/>
              <a:pPr/>
              <a:t>54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16332812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F3B287-B854-4C85-8686-229CA8A70B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Conversion, selectivity, yield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96D7D2-FAE3-475A-A309-9E83FCFB01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200" y="5287284"/>
            <a:ext cx="8229600" cy="691472"/>
          </a:xfrm>
        </p:spPr>
        <p:txBody>
          <a:bodyPr/>
          <a:lstStyle/>
          <a:p>
            <a:pPr marL="0" indent="0" algn="ctr">
              <a:buNone/>
            </a:pPr>
            <a:r>
              <a:rPr lang="en-GB" dirty="0"/>
              <a:t>Conversion x Selectivity = Yield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72F8F9-06C8-4E2D-B1C9-B4C262023A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2E28BBE-4E92-4B2E-9C6F-C30F1CA4714D}" type="datetime1">
              <a:rPr lang="en-GB" altLang="en-US" smtClean="0"/>
              <a:pPr>
                <a:defRPr/>
              </a:pPr>
              <a:t>16/09/2021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46A047-B082-4036-823E-6857F28412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altLang="en-US"/>
              <a:t>© The University of Sheffield</a:t>
            </a:r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CB5B0D-903A-4B6E-81BF-49756DE69A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30EF6-6C13-413D-A541-8FA2732E8850}" type="slidenum">
              <a:rPr lang="en-GB" altLang="en-US" smtClean="0"/>
              <a:pPr/>
              <a:t>55</a:t>
            </a:fld>
            <a:endParaRPr lang="en-GB" alt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F2AF006-5A52-40E2-B3CD-18AD12339CFA}"/>
                  </a:ext>
                </a:extLst>
              </p:cNvPr>
              <p:cNvSpPr txBox="1"/>
              <p:nvPr/>
            </p:nvSpPr>
            <p:spPr>
              <a:xfrm>
                <a:off x="3294741" y="2422840"/>
                <a:ext cx="1921167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𝐶</m:t>
                      </m:r>
                      <m:r>
                        <a:rPr lang="en-GB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GB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𝑂</m:t>
                          </m:r>
                        </m:e>
                        <m:sub>
                          <m:r>
                            <a:rPr lang="en-GB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GB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→</m:t>
                      </m:r>
                      <m:sSub>
                        <m:sSubPr>
                          <m:ctrlPr>
                            <a:rPr lang="en-GB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𝐶𝑂</m:t>
                          </m:r>
                        </m:e>
                        <m:sub>
                          <m:r>
                            <a:rPr lang="en-GB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GB" dirty="0"/>
              </a:p>
            </p:txBody>
          </p:sp>
        </mc:Choice>
        <mc:Fallback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F2AF006-5A52-40E2-B3CD-18AD12339C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94741" y="2422840"/>
                <a:ext cx="1921167" cy="369332"/>
              </a:xfrm>
              <a:prstGeom prst="rect">
                <a:avLst/>
              </a:prstGeom>
              <a:blipFill>
                <a:blip r:embed="rId2"/>
                <a:stretch>
                  <a:fillRect l="-3165" r="-633" b="-1311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345DE71-3E3D-4AD9-BD2D-A1D30C960428}"/>
                  </a:ext>
                </a:extLst>
              </p:cNvPr>
              <p:cNvSpPr txBox="1"/>
              <p:nvPr/>
            </p:nvSpPr>
            <p:spPr>
              <a:xfrm>
                <a:off x="6353533" y="2229633"/>
                <a:ext cx="2020810" cy="69147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𝐶</m:t>
                      </m:r>
                      <m:r>
                        <a:rPr lang="en-GB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GB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GB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sSub>
                        <m:sSubPr>
                          <m:ctrlPr>
                            <a:rPr lang="en-GB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𝑂</m:t>
                          </m:r>
                        </m:e>
                        <m:sub>
                          <m:r>
                            <a:rPr lang="en-GB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GB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→</m:t>
                      </m:r>
                      <m:r>
                        <a:rPr lang="en-GB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𝐶𝑂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345DE71-3E3D-4AD9-BD2D-A1D30C9604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53533" y="2229633"/>
                <a:ext cx="2020810" cy="69147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EFAA5F5D-70B8-4F4C-A97B-FBFA7AE66ED0}"/>
                  </a:ext>
                </a:extLst>
              </p:cNvPr>
              <p:cNvSpPr txBox="1"/>
              <p:nvPr/>
            </p:nvSpPr>
            <p:spPr>
              <a:xfrm>
                <a:off x="4255325" y="4393283"/>
                <a:ext cx="3750835" cy="52597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1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𝑆𝑒𝑙𝑒𝑐𝑡𝑖𝑣𝑖𝑡𝑦</m:t>
                      </m:r>
                      <m:r>
                        <a:rPr lang="en-GB" sz="1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𝑚𝑜𝑙𝑒𝑠</m:t>
                          </m:r>
                          <m:r>
                            <a:rPr lang="en-GB"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GB"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𝐶</m:t>
                          </m:r>
                          <m:sSub>
                            <m:sSubPr>
                              <m:ctrlPr>
                                <a:rPr lang="en-GB" sz="1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1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𝑂</m:t>
                              </m:r>
                            </m:e>
                            <m:sub>
                              <m:r>
                                <a:rPr lang="en-GB" sz="1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num>
                        <m:den>
                          <m:r>
                            <a:rPr lang="en-GB"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𝑇𝑜𝑡𝑎𝑙</m:t>
                          </m:r>
                          <m:r>
                            <a:rPr lang="en-GB"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GB"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𝑚𝑜𝑙𝑒𝑠</m:t>
                          </m:r>
                          <m:r>
                            <a:rPr lang="en-GB"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GB"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𝐶</m:t>
                          </m:r>
                          <m:r>
                            <a:rPr lang="en-GB"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GB"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𝑟𝑒𝑎𝑐𝑡𝑒𝑑</m:t>
                          </m:r>
                        </m:den>
                      </m:f>
                    </m:oMath>
                  </m:oMathPara>
                </a14:m>
                <a:endParaRPr lang="en-GB" sz="1800" dirty="0"/>
              </a:p>
            </p:txBody>
          </p:sp>
        </mc:Choice>
        <mc:Fallback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EFAA5F5D-70B8-4F4C-A97B-FBFA7AE66E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55325" y="4393283"/>
                <a:ext cx="3750835" cy="52597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F148EE7A-0778-4DD4-9521-2E4C972A114B}"/>
                  </a:ext>
                </a:extLst>
              </p:cNvPr>
              <p:cNvSpPr txBox="1"/>
              <p:nvPr/>
            </p:nvSpPr>
            <p:spPr>
              <a:xfrm>
                <a:off x="3856183" y="3450744"/>
                <a:ext cx="4254370" cy="57451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1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𝐶𝑜𝑛𝑣𝑒𝑟𝑠𝑖𝑜𝑛</m:t>
                      </m:r>
                      <m:r>
                        <a:rPr lang="en-GB" sz="1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𝑇𝑜𝑡𝑎𝑙</m:t>
                          </m:r>
                          <m:r>
                            <a:rPr lang="en-GB"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GB"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𝑚𝑜𝑙𝑒𝑠</m:t>
                          </m:r>
                          <m:r>
                            <a:rPr lang="en-GB"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GB"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𝐶</m:t>
                          </m:r>
                          <m:r>
                            <a:rPr lang="en-GB"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GB"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𝑟𝑒𝑎𝑐𝑡𝑒𝑑</m:t>
                          </m:r>
                        </m:num>
                        <m:den>
                          <m:r>
                            <a:rPr lang="en-GB"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𝑇𝑜𝑡𝑎𝑙</m:t>
                          </m:r>
                          <m:r>
                            <a:rPr lang="en-GB"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GB"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𝑠𝑡𝑎𝑟𝑡𝑖𝑛𝑔</m:t>
                          </m:r>
                          <m:r>
                            <a:rPr lang="en-GB"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GB"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𝑚𝑜𝑙𝑒𝑠</m:t>
                          </m:r>
                          <m:r>
                            <a:rPr lang="en-GB"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GB"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𝑜𝑓</m:t>
                          </m:r>
                          <m:r>
                            <a:rPr lang="en-GB"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GB"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𝐶</m:t>
                          </m:r>
                          <m:r>
                            <a:rPr lang="en-GB"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den>
                      </m:f>
                    </m:oMath>
                  </m:oMathPara>
                </a14:m>
                <a:endParaRPr lang="en-GB" sz="1800" dirty="0"/>
              </a:p>
            </p:txBody>
          </p:sp>
        </mc:Choice>
        <mc:Fallback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F148EE7A-0778-4DD4-9521-2E4C972A114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56183" y="3450744"/>
                <a:ext cx="4254370" cy="57451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9750255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3F9191-505A-4CA1-9CB2-8205873F21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Chem </a:t>
            </a:r>
            <a:r>
              <a:rPr lang="en-GB" dirty="0" err="1"/>
              <a:t>Eng</a:t>
            </a:r>
            <a:r>
              <a:rPr lang="en-GB" dirty="0"/>
              <a:t> approach to Chemistry</a:t>
            </a:r>
            <a:br>
              <a:rPr lang="en-GB" dirty="0"/>
            </a:b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DBC5AB-400D-4C0E-A644-275C3F8B22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87576" y="2362200"/>
            <a:ext cx="7796857" cy="3733800"/>
          </a:xfrm>
        </p:spPr>
        <p:txBody>
          <a:bodyPr/>
          <a:lstStyle/>
          <a:p>
            <a:r>
              <a:rPr lang="en-GB" dirty="0"/>
              <a:t>Quantify the process</a:t>
            </a:r>
          </a:p>
          <a:p>
            <a:r>
              <a:rPr lang="en-GB" dirty="0"/>
              <a:t>Identify biggest bottlenecks at process level (Chem </a:t>
            </a:r>
            <a:r>
              <a:rPr lang="en-GB" dirty="0" err="1"/>
              <a:t>Eng</a:t>
            </a:r>
            <a:r>
              <a:rPr lang="en-GB" dirty="0"/>
              <a:t>)</a:t>
            </a:r>
          </a:p>
          <a:p>
            <a:r>
              <a:rPr lang="en-GB" dirty="0"/>
              <a:t>Remove bottlenecks using innovations at molecular level (Chemistry)</a:t>
            </a:r>
          </a:p>
          <a:p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89D394-EA88-4484-A04F-8E032147B4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2E28BBE-4E92-4B2E-9C6F-C30F1CA4714D}" type="datetime1">
              <a:rPr lang="en-GB" altLang="en-US" smtClean="0"/>
              <a:pPr>
                <a:defRPr/>
              </a:pPr>
              <a:t>16/09/2021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1E0813-5ADD-40B7-9EB9-B1FE7070D5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altLang="en-US"/>
              <a:t>© The University of Sheffield</a:t>
            </a:r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7B9F5F-60D2-4579-A6C5-13B29B749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30EF6-6C13-413D-A541-8FA2732E8850}" type="slidenum">
              <a:rPr lang="en-GB" altLang="en-US" smtClean="0"/>
              <a:pPr/>
              <a:t>56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57369954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4F3DA5-90B0-4501-A018-2638ABAF7C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2E28BBE-4E92-4B2E-9C6F-C30F1CA4714D}" type="datetime1">
              <a:rPr lang="en-GB" altLang="en-US"/>
              <a:pPr>
                <a:defRPr/>
              </a:pPr>
              <a:t>16/09/2021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1AE85E-E8C6-4BED-BC84-C447895D38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895600" y="6553200"/>
            <a:ext cx="5181600" cy="304800"/>
          </a:xfrm>
        </p:spPr>
        <p:txBody>
          <a:bodyPr/>
          <a:lstStyle/>
          <a:p>
            <a:pPr>
              <a:defRPr/>
            </a:pPr>
            <a:r>
              <a:rPr lang="en-GB" altLang="en-US" dirty="0"/>
              <a:t>© The University of Sheffield</a:t>
            </a:r>
            <a:endParaRPr lang="en-GB" alt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5496BC-8403-41D1-A71F-9647794D9A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30EF6-6C13-413D-A541-8FA2732E8850}" type="slidenum">
              <a:rPr lang="en-GB" altLang="en-US"/>
              <a:pPr/>
              <a:t>57</a:t>
            </a:fld>
            <a:endParaRPr lang="en-GB" altLang="en-US"/>
          </a:p>
        </p:txBody>
      </p:sp>
      <p:pic>
        <p:nvPicPr>
          <p:cNvPr id="1026" name="Picture 2" descr="Image result for energy storage cdt">
            <a:extLst>
              <a:ext uri="{FF2B5EF4-FFF2-40B4-BE49-F238E27FC236}">
                <a16:creationId xmlns:a16="http://schemas.microsoft.com/office/drawing/2014/main" id="{980E306A-B05B-499B-A3A1-BBA7FC7395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4845" y="2377475"/>
            <a:ext cx="2960245" cy="1672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epsrc">
            <a:extLst>
              <a:ext uri="{FF2B5EF4-FFF2-40B4-BE49-F238E27FC236}">
                <a16:creationId xmlns:a16="http://schemas.microsoft.com/office/drawing/2014/main" id="{5CD2BF01-B386-4A20-8421-91688C65AE8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57" t="22756" r="17450" b="26677"/>
          <a:stretch/>
        </p:blipFill>
        <p:spPr bwMode="auto">
          <a:xfrm>
            <a:off x="2420868" y="4122712"/>
            <a:ext cx="3315093" cy="1394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4410E9EF-90A3-47B4-A748-2FD7CA7131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63552" y="1636296"/>
            <a:ext cx="8229600" cy="2923873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Acknowledgements:</a:t>
            </a:r>
          </a:p>
        </p:txBody>
      </p:sp>
      <p:pic>
        <p:nvPicPr>
          <p:cNvPr id="2050" name="Picture 2" descr="https://pbs.twimg.com/media/DpkvCGRWkAA7PJr.jpg">
            <a:extLst>
              <a:ext uri="{FF2B5EF4-FFF2-40B4-BE49-F238E27FC236}">
                <a16:creationId xmlns:a16="http://schemas.microsoft.com/office/drawing/2014/main" id="{E7A238CE-2D5C-4AAF-B57F-C9552723F0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8" t="10026" r="7518" b="10170"/>
          <a:stretch/>
        </p:blipFill>
        <p:spPr bwMode="auto">
          <a:xfrm>
            <a:off x="6178353" y="2221653"/>
            <a:ext cx="4010869" cy="3656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31675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3CAAD4-3638-4924-8BED-B38DB3D975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7453" y="1169748"/>
            <a:ext cx="8096283" cy="896178"/>
          </a:xfrm>
        </p:spPr>
        <p:txBody>
          <a:bodyPr/>
          <a:lstStyle/>
          <a:p>
            <a:r>
              <a:rPr lang="en-GB" sz="3200" dirty="0"/>
              <a:t>Sizing up a battery – parallel and series circuits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260C26-CB4D-49B3-864F-DB21EC9651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257796" cy="4516452"/>
          </a:xfrm>
        </p:spPr>
        <p:txBody>
          <a:bodyPr>
            <a:normAutofit fontScale="92500" lnSpcReduction="10000"/>
          </a:bodyPr>
          <a:lstStyle/>
          <a:p>
            <a:r>
              <a:rPr lang="en-GB" sz="2000" dirty="0"/>
              <a:t>In series circuit (S), output </a:t>
            </a:r>
            <a:r>
              <a:rPr lang="en-GB" sz="2000" i="1" u="sng" dirty="0"/>
              <a:t>voltage increases</a:t>
            </a:r>
            <a:r>
              <a:rPr lang="en-GB" sz="2000" dirty="0"/>
              <a:t>, current stays the same</a:t>
            </a:r>
          </a:p>
          <a:p>
            <a:pPr marL="0" indent="0">
              <a:buNone/>
            </a:pPr>
            <a:endParaRPr lang="en-GB" sz="2000" dirty="0"/>
          </a:p>
          <a:p>
            <a:pPr marL="0" indent="0">
              <a:buNone/>
            </a:pPr>
            <a:endParaRPr lang="en-GB" sz="2000" dirty="0"/>
          </a:p>
          <a:p>
            <a:r>
              <a:rPr lang="en-GB" sz="2000" dirty="0"/>
              <a:t>In parallel circuit (P), output </a:t>
            </a:r>
            <a:r>
              <a:rPr lang="en-GB" sz="2000" i="1" u="sng" dirty="0"/>
              <a:t>current increases</a:t>
            </a:r>
            <a:r>
              <a:rPr lang="en-GB" sz="2000" dirty="0"/>
              <a:t>, voltage stays the same</a:t>
            </a:r>
          </a:p>
          <a:p>
            <a:pPr marL="0" indent="0">
              <a:buNone/>
            </a:pPr>
            <a:endParaRPr lang="en-GB" sz="2000" dirty="0"/>
          </a:p>
          <a:p>
            <a:pPr marL="0" indent="0">
              <a:buNone/>
            </a:pPr>
            <a:endParaRPr lang="en-GB" sz="2000" dirty="0"/>
          </a:p>
          <a:p>
            <a:r>
              <a:rPr lang="en-GB" sz="2000" dirty="0"/>
              <a:t>Batteries have maximum safe operating voltage (and current)</a:t>
            </a:r>
          </a:p>
          <a:p>
            <a:pPr lvl="1"/>
            <a:r>
              <a:rPr lang="en-GB" sz="1800" dirty="0"/>
              <a:t>Approx. 3.6V for Li-ion</a:t>
            </a:r>
          </a:p>
          <a:p>
            <a:pPr lvl="1"/>
            <a:r>
              <a:rPr lang="en-GB" sz="1800" dirty="0"/>
              <a:t>1.2 - 1.5V for NiMH</a:t>
            </a:r>
          </a:p>
          <a:p>
            <a:r>
              <a:rPr lang="en-GB" sz="2000" dirty="0"/>
              <a:t>Increase voltage and current by connecting in P and S</a:t>
            </a:r>
          </a:p>
          <a:p>
            <a:pPr marL="0" indent="0">
              <a:buNone/>
            </a:pPr>
            <a:endParaRPr lang="en-GB" sz="2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9" name="TextBox 88">
                <a:extLst>
                  <a:ext uri="{FF2B5EF4-FFF2-40B4-BE49-F238E27FC236}">
                    <a16:creationId xmlns:a16="http://schemas.microsoft.com/office/drawing/2014/main" id="{D5B00A90-35EA-47B7-94F9-9B438847ADD7}"/>
                  </a:ext>
                </a:extLst>
              </p:cNvPr>
              <p:cNvSpPr txBox="1"/>
              <p:nvPr/>
            </p:nvSpPr>
            <p:spPr>
              <a:xfrm>
                <a:off x="9926902" y="1917728"/>
                <a:ext cx="2036874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GB" sz="2000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000" b="0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GB" sz="2000" b="0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𝑇𝑜𝑡𝑎𝑙</m:t>
                        </m:r>
                      </m:sub>
                    </m:sSub>
                    <m:r>
                      <a:rPr lang="en-GB" sz="2000" b="0" i="1" smtClean="0">
                        <a:solidFill>
                          <a:schemeClr val="bg2">
                            <a:lumMod val="10000"/>
                          </a:schemeClr>
                        </a:solidFill>
                        <a:latin typeface="Cambria Math" panose="02040503050406030204" pitchFamily="18" charset="0"/>
                      </a:rPr>
                      <m:t>=3.6</m:t>
                    </m:r>
                    <m:r>
                      <a:rPr lang="en-GB" sz="2000" b="0" i="1" smtClean="0">
                        <a:solidFill>
                          <a:schemeClr val="bg2">
                            <a:lumMod val="10000"/>
                          </a:schemeClr>
                        </a:solidFill>
                        <a:latin typeface="Cambria Math" panose="02040503050406030204" pitchFamily="18" charset="0"/>
                      </a:rPr>
                      <m:t>𝑉</m:t>
                    </m:r>
                  </m:oMath>
                </a14:m>
                <a:r>
                  <a:rPr lang="en-GB" sz="2000" dirty="0">
                    <a:solidFill>
                      <a:schemeClr val="bg2">
                        <a:lumMod val="10000"/>
                      </a:schemeClr>
                    </a:solidFill>
                  </a:rPr>
                  <a:t> </a:t>
                </a:r>
                <a:endParaRPr lang="en-GB" sz="1050" dirty="0">
                  <a:solidFill>
                    <a:schemeClr val="bg2">
                      <a:lumMod val="1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89" name="TextBox 88">
                <a:extLst>
                  <a:ext uri="{FF2B5EF4-FFF2-40B4-BE49-F238E27FC236}">
                    <a16:creationId xmlns:a16="http://schemas.microsoft.com/office/drawing/2014/main" id="{D5B00A90-35EA-47B7-94F9-9B438847AD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26902" y="1917728"/>
                <a:ext cx="2036874" cy="400110"/>
              </a:xfrm>
              <a:prstGeom prst="rect">
                <a:avLst/>
              </a:prstGeom>
              <a:blipFill>
                <a:blip r:embed="rId2"/>
                <a:stretch>
                  <a:fillRect b="-153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9" name="TextBox 158">
                <a:extLst>
                  <a:ext uri="{FF2B5EF4-FFF2-40B4-BE49-F238E27FC236}">
                    <a16:creationId xmlns:a16="http://schemas.microsoft.com/office/drawing/2014/main" id="{6A27F322-1195-46F6-ABEF-BC0C7D911EEC}"/>
                  </a:ext>
                </a:extLst>
              </p:cNvPr>
              <p:cNvSpPr txBox="1"/>
              <p:nvPr/>
            </p:nvSpPr>
            <p:spPr>
              <a:xfrm>
                <a:off x="10473258" y="3661212"/>
                <a:ext cx="1840425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GB" sz="2000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000" b="0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GB" sz="2000" b="0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𝑇𝑜𝑡𝑎𝑙</m:t>
                        </m:r>
                      </m:sub>
                    </m:sSub>
                    <m:r>
                      <a:rPr lang="en-GB" sz="2000" b="0" i="1" smtClean="0">
                        <a:solidFill>
                          <a:schemeClr val="bg2">
                            <a:lumMod val="10000"/>
                          </a:schemeClr>
                        </a:solidFill>
                        <a:latin typeface="Cambria Math" panose="02040503050406030204" pitchFamily="18" charset="0"/>
                      </a:rPr>
                      <m:t>=1.2</m:t>
                    </m:r>
                    <m:r>
                      <a:rPr lang="en-GB" sz="2000" b="0" i="1" smtClean="0">
                        <a:solidFill>
                          <a:schemeClr val="bg2">
                            <a:lumMod val="10000"/>
                          </a:schemeClr>
                        </a:solidFill>
                        <a:latin typeface="Cambria Math" panose="02040503050406030204" pitchFamily="18" charset="0"/>
                      </a:rPr>
                      <m:t>𝑉</m:t>
                    </m:r>
                  </m:oMath>
                </a14:m>
                <a:r>
                  <a:rPr lang="en-GB" sz="2000" dirty="0">
                    <a:solidFill>
                      <a:schemeClr val="bg2">
                        <a:lumMod val="10000"/>
                      </a:schemeClr>
                    </a:solidFill>
                  </a:rPr>
                  <a:t> </a:t>
                </a:r>
                <a:endParaRPr lang="en-GB" sz="1050" dirty="0">
                  <a:solidFill>
                    <a:schemeClr val="bg2">
                      <a:lumMod val="1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59" name="TextBox 158">
                <a:extLst>
                  <a:ext uri="{FF2B5EF4-FFF2-40B4-BE49-F238E27FC236}">
                    <a16:creationId xmlns:a16="http://schemas.microsoft.com/office/drawing/2014/main" id="{6A27F322-1195-46F6-ABEF-BC0C7D911E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73258" y="3661212"/>
                <a:ext cx="1840425" cy="400110"/>
              </a:xfrm>
              <a:prstGeom prst="rect">
                <a:avLst/>
              </a:prstGeom>
              <a:blipFill>
                <a:blip r:embed="rId3"/>
                <a:stretch>
                  <a:fillRect b="-153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0" name="TextBox 159">
                <a:extLst>
                  <a:ext uri="{FF2B5EF4-FFF2-40B4-BE49-F238E27FC236}">
                    <a16:creationId xmlns:a16="http://schemas.microsoft.com/office/drawing/2014/main" id="{B26607C2-B2DC-4796-978A-5D9689C2B976}"/>
                  </a:ext>
                </a:extLst>
              </p:cNvPr>
              <p:cNvSpPr txBox="1"/>
              <p:nvPr/>
            </p:nvSpPr>
            <p:spPr>
              <a:xfrm>
                <a:off x="10451645" y="4452074"/>
                <a:ext cx="1840425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GB" sz="2000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000" b="0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en-GB" sz="2000" b="0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𝑇𝑜𝑡𝑎𝑙</m:t>
                        </m:r>
                      </m:sub>
                    </m:sSub>
                    <m:r>
                      <a:rPr lang="en-GB" sz="2000" b="0" i="1" smtClean="0">
                        <a:solidFill>
                          <a:schemeClr val="bg2">
                            <a:lumMod val="10000"/>
                          </a:schemeClr>
                        </a:solidFill>
                        <a:latin typeface="Cambria Math" panose="02040503050406030204" pitchFamily="18" charset="0"/>
                      </a:rPr>
                      <m:t>=0.3</m:t>
                    </m:r>
                    <m:r>
                      <a:rPr lang="en-GB" sz="2000" b="0" i="1" smtClean="0">
                        <a:solidFill>
                          <a:schemeClr val="bg2">
                            <a:lumMod val="10000"/>
                          </a:schemeClr>
                        </a:solidFill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en-GB" sz="2000" dirty="0">
                    <a:solidFill>
                      <a:schemeClr val="bg2">
                        <a:lumMod val="10000"/>
                      </a:schemeClr>
                    </a:solidFill>
                  </a:rPr>
                  <a:t> </a:t>
                </a:r>
                <a:endParaRPr lang="en-GB" sz="1050" dirty="0">
                  <a:solidFill>
                    <a:schemeClr val="bg2">
                      <a:lumMod val="1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60" name="TextBox 159">
                <a:extLst>
                  <a:ext uri="{FF2B5EF4-FFF2-40B4-BE49-F238E27FC236}">
                    <a16:creationId xmlns:a16="http://schemas.microsoft.com/office/drawing/2014/main" id="{B26607C2-B2DC-4796-978A-5D9689C2B97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51645" y="4452074"/>
                <a:ext cx="1840425" cy="400110"/>
              </a:xfrm>
              <a:prstGeom prst="rect">
                <a:avLst/>
              </a:prstGeom>
              <a:blipFill>
                <a:blip r:embed="rId4"/>
                <a:stretch>
                  <a:fillRect b="-151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0" name="Group 79">
            <a:extLst>
              <a:ext uri="{FF2B5EF4-FFF2-40B4-BE49-F238E27FC236}">
                <a16:creationId xmlns:a16="http://schemas.microsoft.com/office/drawing/2014/main" id="{8F4506C6-CE39-4260-AF81-C7EC72E7805C}"/>
              </a:ext>
            </a:extLst>
          </p:cNvPr>
          <p:cNvGrpSpPr/>
          <p:nvPr/>
        </p:nvGrpSpPr>
        <p:grpSpPr>
          <a:xfrm>
            <a:off x="7519020" y="2355936"/>
            <a:ext cx="109057" cy="419450"/>
            <a:chOff x="3372374" y="2558642"/>
            <a:chExt cx="109057" cy="419450"/>
          </a:xfrm>
        </p:grpSpPr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9EC6657B-F133-45E1-86DB-505ADA422B53}"/>
                </a:ext>
              </a:extLst>
            </p:cNvPr>
            <p:cNvCxnSpPr/>
            <p:nvPr/>
          </p:nvCxnSpPr>
          <p:spPr>
            <a:xfrm>
              <a:off x="3372374" y="2558642"/>
              <a:ext cx="0" cy="419450"/>
            </a:xfrm>
            <a:prstGeom prst="line">
              <a:avLst/>
            </a:prstGeom>
            <a:noFill/>
            <a:ln w="28575" cap="rnd" cmpd="sng" algn="ctr">
              <a:solidFill>
                <a:srgbClr val="90C226"/>
              </a:solidFill>
              <a:prstDash val="solid"/>
            </a:ln>
            <a:effectLst/>
          </p:spPr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0188B534-BD76-4F45-8E1E-BB08672B26B5}"/>
                </a:ext>
              </a:extLst>
            </p:cNvPr>
            <p:cNvCxnSpPr>
              <a:cxnSpLocks/>
            </p:cNvCxnSpPr>
            <p:nvPr/>
          </p:nvCxnSpPr>
          <p:spPr>
            <a:xfrm>
              <a:off x="3481431" y="2642532"/>
              <a:ext cx="0" cy="251670"/>
            </a:xfrm>
            <a:prstGeom prst="line">
              <a:avLst/>
            </a:prstGeom>
            <a:noFill/>
            <a:ln w="28575" cap="rnd" cmpd="sng" algn="ctr">
              <a:solidFill>
                <a:srgbClr val="90C226"/>
              </a:solidFill>
              <a:prstDash val="solid"/>
            </a:ln>
            <a:effectLst/>
          </p:spPr>
        </p:cxnSp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3F5FC067-4EFB-40D9-94AC-63574DD92087}"/>
              </a:ext>
            </a:extLst>
          </p:cNvPr>
          <p:cNvGrpSpPr/>
          <p:nvPr/>
        </p:nvGrpSpPr>
        <p:grpSpPr>
          <a:xfrm>
            <a:off x="8169165" y="2355936"/>
            <a:ext cx="109057" cy="419450"/>
            <a:chOff x="3372374" y="2558642"/>
            <a:chExt cx="109057" cy="419450"/>
          </a:xfrm>
        </p:grpSpPr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562D37D4-E780-4160-AEBA-569F5E9748BE}"/>
                </a:ext>
              </a:extLst>
            </p:cNvPr>
            <p:cNvCxnSpPr/>
            <p:nvPr/>
          </p:nvCxnSpPr>
          <p:spPr>
            <a:xfrm>
              <a:off x="3372374" y="2558642"/>
              <a:ext cx="0" cy="419450"/>
            </a:xfrm>
            <a:prstGeom prst="line">
              <a:avLst/>
            </a:prstGeom>
            <a:noFill/>
            <a:ln w="28575" cap="rnd" cmpd="sng" algn="ctr">
              <a:solidFill>
                <a:srgbClr val="90C226"/>
              </a:solidFill>
              <a:prstDash val="solid"/>
            </a:ln>
            <a:effectLst/>
          </p:spPr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8E810FB1-AA1C-4D60-9123-9456E89381D4}"/>
                </a:ext>
              </a:extLst>
            </p:cNvPr>
            <p:cNvCxnSpPr>
              <a:cxnSpLocks/>
            </p:cNvCxnSpPr>
            <p:nvPr/>
          </p:nvCxnSpPr>
          <p:spPr>
            <a:xfrm>
              <a:off x="3481431" y="2642532"/>
              <a:ext cx="0" cy="251670"/>
            </a:xfrm>
            <a:prstGeom prst="line">
              <a:avLst/>
            </a:prstGeom>
            <a:noFill/>
            <a:ln w="28575" cap="rnd" cmpd="sng" algn="ctr">
              <a:solidFill>
                <a:srgbClr val="90C226"/>
              </a:solidFill>
              <a:prstDash val="solid"/>
            </a:ln>
            <a:effectLst/>
          </p:spPr>
        </p:cxnSp>
      </p:grpSp>
      <p:grpSp>
        <p:nvGrpSpPr>
          <p:cNvPr id="91" name="Group 90">
            <a:extLst>
              <a:ext uri="{FF2B5EF4-FFF2-40B4-BE49-F238E27FC236}">
                <a16:creationId xmlns:a16="http://schemas.microsoft.com/office/drawing/2014/main" id="{EDD65814-43AC-4DCC-9302-3169CD7E4811}"/>
              </a:ext>
            </a:extLst>
          </p:cNvPr>
          <p:cNvGrpSpPr/>
          <p:nvPr/>
        </p:nvGrpSpPr>
        <p:grpSpPr>
          <a:xfrm>
            <a:off x="8819311" y="2355936"/>
            <a:ext cx="109057" cy="419450"/>
            <a:chOff x="3372374" y="2558642"/>
            <a:chExt cx="109057" cy="419450"/>
          </a:xfrm>
        </p:grpSpPr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EECF7F2C-B5D0-42B9-9FD8-DCD0B0CEAF3F}"/>
                </a:ext>
              </a:extLst>
            </p:cNvPr>
            <p:cNvCxnSpPr/>
            <p:nvPr/>
          </p:nvCxnSpPr>
          <p:spPr>
            <a:xfrm>
              <a:off x="3372374" y="2558642"/>
              <a:ext cx="0" cy="419450"/>
            </a:xfrm>
            <a:prstGeom prst="line">
              <a:avLst/>
            </a:prstGeom>
            <a:noFill/>
            <a:ln w="28575" cap="rnd" cmpd="sng" algn="ctr">
              <a:solidFill>
                <a:srgbClr val="90C226"/>
              </a:solidFill>
              <a:prstDash val="solid"/>
            </a:ln>
            <a:effectLst/>
          </p:spPr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06FB7F12-5D6B-46A5-A9CD-779D13703F86}"/>
                </a:ext>
              </a:extLst>
            </p:cNvPr>
            <p:cNvCxnSpPr>
              <a:cxnSpLocks/>
            </p:cNvCxnSpPr>
            <p:nvPr/>
          </p:nvCxnSpPr>
          <p:spPr>
            <a:xfrm>
              <a:off x="3481431" y="2642532"/>
              <a:ext cx="0" cy="251670"/>
            </a:xfrm>
            <a:prstGeom prst="line">
              <a:avLst/>
            </a:prstGeom>
            <a:noFill/>
            <a:ln w="28575" cap="rnd" cmpd="sng" algn="ctr">
              <a:solidFill>
                <a:srgbClr val="90C226"/>
              </a:solidFill>
              <a:prstDash val="solid"/>
            </a:ln>
            <a:effectLst/>
          </p:spPr>
        </p:cxnSp>
      </p:grpSp>
      <p:cxnSp>
        <p:nvCxnSpPr>
          <p:cNvPr id="99" name="Straight Connector 98">
            <a:extLst>
              <a:ext uri="{FF2B5EF4-FFF2-40B4-BE49-F238E27FC236}">
                <a16:creationId xmlns:a16="http://schemas.microsoft.com/office/drawing/2014/main" id="{9D09B02C-1B0D-408D-94E3-B0E90BC7CE0A}"/>
              </a:ext>
            </a:extLst>
          </p:cNvPr>
          <p:cNvCxnSpPr>
            <a:cxnSpLocks/>
          </p:cNvCxnSpPr>
          <p:nvPr/>
        </p:nvCxnSpPr>
        <p:spPr>
          <a:xfrm>
            <a:off x="7628077" y="2565661"/>
            <a:ext cx="541088" cy="0"/>
          </a:xfrm>
          <a:prstGeom prst="line">
            <a:avLst/>
          </a:prstGeom>
          <a:noFill/>
          <a:ln w="12700" cap="rnd" cmpd="sng" algn="ctr">
            <a:solidFill>
              <a:srgbClr val="90C226"/>
            </a:solidFill>
            <a:prstDash val="solid"/>
          </a:ln>
          <a:effectLst/>
        </p:spPr>
      </p:cxnSp>
      <p:cxnSp>
        <p:nvCxnSpPr>
          <p:cNvPr id="100" name="Straight Connector 99">
            <a:extLst>
              <a:ext uri="{FF2B5EF4-FFF2-40B4-BE49-F238E27FC236}">
                <a16:creationId xmlns:a16="http://schemas.microsoft.com/office/drawing/2014/main" id="{D4099010-660A-42E5-A1A2-452E3ADAA8BC}"/>
              </a:ext>
            </a:extLst>
          </p:cNvPr>
          <p:cNvCxnSpPr>
            <a:cxnSpLocks/>
          </p:cNvCxnSpPr>
          <p:nvPr/>
        </p:nvCxnSpPr>
        <p:spPr>
          <a:xfrm>
            <a:off x="8278223" y="2574050"/>
            <a:ext cx="541088" cy="0"/>
          </a:xfrm>
          <a:prstGeom prst="line">
            <a:avLst/>
          </a:prstGeom>
          <a:noFill/>
          <a:ln w="12700" cap="rnd" cmpd="sng" algn="ctr">
            <a:solidFill>
              <a:srgbClr val="90C226"/>
            </a:solidFill>
            <a:prstDash val="solid"/>
          </a:ln>
          <a:effectLst/>
        </p:spPr>
      </p:cxnSp>
      <p:cxnSp>
        <p:nvCxnSpPr>
          <p:cNvPr id="101" name="Straight Connector 100">
            <a:extLst>
              <a:ext uri="{FF2B5EF4-FFF2-40B4-BE49-F238E27FC236}">
                <a16:creationId xmlns:a16="http://schemas.microsoft.com/office/drawing/2014/main" id="{A53B5FD4-1C07-40A9-8FC1-92E3BBE555FC}"/>
              </a:ext>
            </a:extLst>
          </p:cNvPr>
          <p:cNvCxnSpPr>
            <a:cxnSpLocks/>
          </p:cNvCxnSpPr>
          <p:nvPr/>
        </p:nvCxnSpPr>
        <p:spPr>
          <a:xfrm>
            <a:off x="8929768" y="2574050"/>
            <a:ext cx="541088" cy="0"/>
          </a:xfrm>
          <a:prstGeom prst="line">
            <a:avLst/>
          </a:prstGeom>
          <a:noFill/>
          <a:ln w="12700" cap="rnd" cmpd="sng" algn="ctr">
            <a:solidFill>
              <a:srgbClr val="90C226"/>
            </a:solidFill>
            <a:prstDash val="solid"/>
          </a:ln>
          <a:effectLst/>
        </p:spPr>
      </p:cxnSp>
      <p:cxnSp>
        <p:nvCxnSpPr>
          <p:cNvPr id="102" name="Straight Connector 101">
            <a:extLst>
              <a:ext uri="{FF2B5EF4-FFF2-40B4-BE49-F238E27FC236}">
                <a16:creationId xmlns:a16="http://schemas.microsoft.com/office/drawing/2014/main" id="{53718CD2-E00A-4A4B-8A2E-82FC9BD64499}"/>
              </a:ext>
            </a:extLst>
          </p:cNvPr>
          <p:cNvCxnSpPr>
            <a:cxnSpLocks/>
          </p:cNvCxnSpPr>
          <p:nvPr/>
        </p:nvCxnSpPr>
        <p:spPr>
          <a:xfrm>
            <a:off x="6977932" y="2574050"/>
            <a:ext cx="541088" cy="0"/>
          </a:xfrm>
          <a:prstGeom prst="line">
            <a:avLst/>
          </a:prstGeom>
          <a:noFill/>
          <a:ln w="12700" cap="rnd" cmpd="sng" algn="ctr">
            <a:solidFill>
              <a:srgbClr val="90C226"/>
            </a:solidFill>
            <a:prstDash val="solid"/>
          </a:ln>
          <a:effectLst/>
        </p:spPr>
      </p:cxnSp>
      <p:cxnSp>
        <p:nvCxnSpPr>
          <p:cNvPr id="103" name="Straight Connector 102">
            <a:extLst>
              <a:ext uri="{FF2B5EF4-FFF2-40B4-BE49-F238E27FC236}">
                <a16:creationId xmlns:a16="http://schemas.microsoft.com/office/drawing/2014/main" id="{43121D62-0531-467E-93DA-36883D011B9E}"/>
              </a:ext>
            </a:extLst>
          </p:cNvPr>
          <p:cNvCxnSpPr>
            <a:cxnSpLocks/>
          </p:cNvCxnSpPr>
          <p:nvPr/>
        </p:nvCxnSpPr>
        <p:spPr>
          <a:xfrm flipV="1">
            <a:off x="6977932" y="1938584"/>
            <a:ext cx="0" cy="635468"/>
          </a:xfrm>
          <a:prstGeom prst="line">
            <a:avLst/>
          </a:prstGeom>
          <a:noFill/>
          <a:ln w="12700" cap="rnd" cmpd="sng" algn="ctr">
            <a:solidFill>
              <a:srgbClr val="90C226"/>
            </a:solidFill>
            <a:prstDash val="solid"/>
          </a:ln>
          <a:effectLst/>
        </p:spPr>
      </p:cxnSp>
      <p:cxnSp>
        <p:nvCxnSpPr>
          <p:cNvPr id="104" name="Straight Connector 103">
            <a:extLst>
              <a:ext uri="{FF2B5EF4-FFF2-40B4-BE49-F238E27FC236}">
                <a16:creationId xmlns:a16="http://schemas.microsoft.com/office/drawing/2014/main" id="{94BA9964-4503-4AF9-9A89-C09F0A439C18}"/>
              </a:ext>
            </a:extLst>
          </p:cNvPr>
          <p:cNvCxnSpPr>
            <a:cxnSpLocks/>
          </p:cNvCxnSpPr>
          <p:nvPr/>
        </p:nvCxnSpPr>
        <p:spPr>
          <a:xfrm flipV="1">
            <a:off x="9470856" y="1938584"/>
            <a:ext cx="0" cy="635467"/>
          </a:xfrm>
          <a:prstGeom prst="line">
            <a:avLst/>
          </a:prstGeom>
          <a:noFill/>
          <a:ln w="12700" cap="rnd" cmpd="sng" algn="ctr">
            <a:solidFill>
              <a:srgbClr val="90C226"/>
            </a:solidFill>
            <a:prstDash val="solid"/>
          </a:ln>
          <a:effectLst/>
        </p:spPr>
      </p:cxnSp>
      <p:cxnSp>
        <p:nvCxnSpPr>
          <p:cNvPr id="106" name="Straight Connector 105">
            <a:extLst>
              <a:ext uri="{FF2B5EF4-FFF2-40B4-BE49-F238E27FC236}">
                <a16:creationId xmlns:a16="http://schemas.microsoft.com/office/drawing/2014/main" id="{0BE63D18-2AEC-403E-8C73-26F57EBD9FC5}"/>
              </a:ext>
            </a:extLst>
          </p:cNvPr>
          <p:cNvCxnSpPr>
            <a:cxnSpLocks/>
          </p:cNvCxnSpPr>
          <p:nvPr/>
        </p:nvCxnSpPr>
        <p:spPr>
          <a:xfrm>
            <a:off x="6977932" y="1938584"/>
            <a:ext cx="1082176" cy="0"/>
          </a:xfrm>
          <a:prstGeom prst="line">
            <a:avLst/>
          </a:prstGeom>
          <a:noFill/>
          <a:ln w="12700" cap="rnd" cmpd="sng" algn="ctr">
            <a:solidFill>
              <a:srgbClr val="90C226"/>
            </a:solidFill>
            <a:prstDash val="solid"/>
          </a:ln>
          <a:effectLst/>
        </p:spPr>
      </p:cxnSp>
      <p:sp>
        <p:nvSpPr>
          <p:cNvPr id="107" name="Oval 106">
            <a:extLst>
              <a:ext uri="{FF2B5EF4-FFF2-40B4-BE49-F238E27FC236}">
                <a16:creationId xmlns:a16="http://schemas.microsoft.com/office/drawing/2014/main" id="{8D5FD42C-3558-4D22-B287-742B9818E987}"/>
              </a:ext>
            </a:extLst>
          </p:cNvPr>
          <p:cNvSpPr/>
          <p:nvPr/>
        </p:nvSpPr>
        <p:spPr>
          <a:xfrm>
            <a:off x="8060108" y="1805409"/>
            <a:ext cx="266350" cy="266350"/>
          </a:xfrm>
          <a:prstGeom prst="ellipse">
            <a:avLst/>
          </a:prstGeom>
          <a:noFill/>
          <a:ln w="19050" cap="rnd" cmpd="sng" algn="ctr">
            <a:solidFill>
              <a:srgbClr val="90C226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V</a:t>
            </a:r>
          </a:p>
        </p:txBody>
      </p:sp>
      <p:cxnSp>
        <p:nvCxnSpPr>
          <p:cNvPr id="108" name="Straight Connector 107">
            <a:extLst>
              <a:ext uri="{FF2B5EF4-FFF2-40B4-BE49-F238E27FC236}">
                <a16:creationId xmlns:a16="http://schemas.microsoft.com/office/drawing/2014/main" id="{5545A434-8CFF-449A-8308-E92B05A5BD99}"/>
              </a:ext>
            </a:extLst>
          </p:cNvPr>
          <p:cNvCxnSpPr>
            <a:cxnSpLocks/>
          </p:cNvCxnSpPr>
          <p:nvPr/>
        </p:nvCxnSpPr>
        <p:spPr>
          <a:xfrm>
            <a:off x="8326458" y="1946973"/>
            <a:ext cx="1144398" cy="0"/>
          </a:xfrm>
          <a:prstGeom prst="line">
            <a:avLst/>
          </a:prstGeom>
          <a:noFill/>
          <a:ln w="12700" cap="rnd" cmpd="sng" algn="ctr">
            <a:solidFill>
              <a:srgbClr val="90C226"/>
            </a:solidFill>
            <a:prstDash val="solid"/>
          </a:ln>
          <a:effectLst/>
        </p:spPr>
      </p:cxnSp>
      <p:sp>
        <p:nvSpPr>
          <p:cNvPr id="109" name="TextBox 108">
            <a:extLst>
              <a:ext uri="{FF2B5EF4-FFF2-40B4-BE49-F238E27FC236}">
                <a16:creationId xmlns:a16="http://schemas.microsoft.com/office/drawing/2014/main" id="{A01495DF-FC9A-4D6F-ACB1-ADAEFD59782E}"/>
              </a:ext>
            </a:extLst>
          </p:cNvPr>
          <p:cNvSpPr txBox="1"/>
          <p:nvPr/>
        </p:nvSpPr>
        <p:spPr>
          <a:xfrm>
            <a:off x="8676481" y="2858153"/>
            <a:ext cx="44435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GB" sz="1050" dirty="0">
                <a:solidFill>
                  <a:prstClr val="black"/>
                </a:solidFill>
                <a:latin typeface="Trebuchet MS" panose="020B0603020202020204"/>
                <a:ea typeface="+mn-ea"/>
              </a:rPr>
              <a:t>1.2V</a:t>
            </a:r>
          </a:p>
        </p:txBody>
      </p:sp>
      <p:sp>
        <p:nvSpPr>
          <p:cNvPr id="110" name="Right Bracket 109">
            <a:extLst>
              <a:ext uri="{FF2B5EF4-FFF2-40B4-BE49-F238E27FC236}">
                <a16:creationId xmlns:a16="http://schemas.microsoft.com/office/drawing/2014/main" id="{9632B0CF-C4E0-4177-8278-E08164C7C5E9}"/>
              </a:ext>
            </a:extLst>
          </p:cNvPr>
          <p:cNvSpPr/>
          <p:nvPr/>
        </p:nvSpPr>
        <p:spPr>
          <a:xfrm rot="5400000">
            <a:off x="8831612" y="2698567"/>
            <a:ext cx="102741" cy="311682"/>
          </a:xfrm>
          <a:prstGeom prst="rightBracket">
            <a:avLst/>
          </a:prstGeom>
          <a:noFill/>
          <a:ln w="12700" cap="rnd" cmpd="sng" algn="ctr">
            <a:solidFill>
              <a:srgbClr val="90C226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111" name="Right Bracket 110">
            <a:extLst>
              <a:ext uri="{FF2B5EF4-FFF2-40B4-BE49-F238E27FC236}">
                <a16:creationId xmlns:a16="http://schemas.microsoft.com/office/drawing/2014/main" id="{793879BF-8450-4844-9D61-B3538A7F7B0B}"/>
              </a:ext>
            </a:extLst>
          </p:cNvPr>
          <p:cNvSpPr/>
          <p:nvPr/>
        </p:nvSpPr>
        <p:spPr>
          <a:xfrm rot="5400000">
            <a:off x="8164578" y="2694010"/>
            <a:ext cx="102741" cy="311682"/>
          </a:xfrm>
          <a:prstGeom prst="rightBracket">
            <a:avLst/>
          </a:prstGeom>
          <a:noFill/>
          <a:ln w="12700" cap="rnd" cmpd="sng" algn="ctr">
            <a:solidFill>
              <a:srgbClr val="90C226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112" name="Right Bracket 111">
            <a:extLst>
              <a:ext uri="{FF2B5EF4-FFF2-40B4-BE49-F238E27FC236}">
                <a16:creationId xmlns:a16="http://schemas.microsoft.com/office/drawing/2014/main" id="{7109460D-CC12-4475-A3F6-8307C863E559}"/>
              </a:ext>
            </a:extLst>
          </p:cNvPr>
          <p:cNvSpPr/>
          <p:nvPr/>
        </p:nvSpPr>
        <p:spPr>
          <a:xfrm rot="5400000">
            <a:off x="7503289" y="2684582"/>
            <a:ext cx="102741" cy="311682"/>
          </a:xfrm>
          <a:prstGeom prst="rightBracket">
            <a:avLst/>
          </a:prstGeom>
          <a:noFill/>
          <a:ln w="12700" cap="rnd" cmpd="sng" algn="ctr">
            <a:solidFill>
              <a:srgbClr val="90C226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5A4293A8-6413-4034-82A6-06D9B4549799}"/>
              </a:ext>
            </a:extLst>
          </p:cNvPr>
          <p:cNvSpPr txBox="1"/>
          <p:nvPr/>
        </p:nvSpPr>
        <p:spPr>
          <a:xfrm>
            <a:off x="8015949" y="2858745"/>
            <a:ext cx="44435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GB" sz="1050" dirty="0">
                <a:solidFill>
                  <a:prstClr val="black"/>
                </a:solidFill>
                <a:latin typeface="Trebuchet MS" panose="020B0603020202020204"/>
                <a:ea typeface="+mn-ea"/>
              </a:rPr>
              <a:t>1.2V</a:t>
            </a:r>
          </a:p>
        </p:txBody>
      </p:sp>
      <p:sp>
        <p:nvSpPr>
          <p:cNvPr id="114" name="TextBox 113">
            <a:extLst>
              <a:ext uri="{FF2B5EF4-FFF2-40B4-BE49-F238E27FC236}">
                <a16:creationId xmlns:a16="http://schemas.microsoft.com/office/drawing/2014/main" id="{D237F425-EA5F-472F-AC70-9D7692670E68}"/>
              </a:ext>
            </a:extLst>
          </p:cNvPr>
          <p:cNvSpPr txBox="1"/>
          <p:nvPr/>
        </p:nvSpPr>
        <p:spPr>
          <a:xfrm>
            <a:off x="7366359" y="2858153"/>
            <a:ext cx="44435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GB" sz="1050" dirty="0">
                <a:solidFill>
                  <a:prstClr val="black"/>
                </a:solidFill>
                <a:latin typeface="Trebuchet MS" panose="020B0603020202020204"/>
                <a:ea typeface="+mn-ea"/>
              </a:rPr>
              <a:t>1.2V</a:t>
            </a:r>
          </a:p>
        </p:txBody>
      </p:sp>
      <p:grpSp>
        <p:nvGrpSpPr>
          <p:cNvPr id="115" name="Group 114">
            <a:extLst>
              <a:ext uri="{FF2B5EF4-FFF2-40B4-BE49-F238E27FC236}">
                <a16:creationId xmlns:a16="http://schemas.microsoft.com/office/drawing/2014/main" id="{E6419E31-B3F5-42FE-94C6-A556E1DAB62E}"/>
              </a:ext>
            </a:extLst>
          </p:cNvPr>
          <p:cNvGrpSpPr/>
          <p:nvPr/>
        </p:nvGrpSpPr>
        <p:grpSpPr>
          <a:xfrm rot="5400000">
            <a:off x="7707716" y="3917250"/>
            <a:ext cx="109057" cy="419450"/>
            <a:chOff x="3372374" y="2558642"/>
            <a:chExt cx="109057" cy="419450"/>
          </a:xfrm>
        </p:grpSpPr>
        <p:cxnSp>
          <p:nvCxnSpPr>
            <p:cNvPr id="116" name="Straight Connector 115">
              <a:extLst>
                <a:ext uri="{FF2B5EF4-FFF2-40B4-BE49-F238E27FC236}">
                  <a16:creationId xmlns:a16="http://schemas.microsoft.com/office/drawing/2014/main" id="{278AB501-B66D-49DD-8CA6-8E7FF3CA9C25}"/>
                </a:ext>
              </a:extLst>
            </p:cNvPr>
            <p:cNvCxnSpPr/>
            <p:nvPr/>
          </p:nvCxnSpPr>
          <p:spPr>
            <a:xfrm>
              <a:off x="3372374" y="2558642"/>
              <a:ext cx="0" cy="419450"/>
            </a:xfrm>
            <a:prstGeom prst="line">
              <a:avLst/>
            </a:prstGeom>
            <a:noFill/>
            <a:ln w="28575" cap="rnd" cmpd="sng" algn="ctr">
              <a:solidFill>
                <a:srgbClr val="90C226"/>
              </a:solidFill>
              <a:prstDash val="solid"/>
            </a:ln>
            <a:effectLst/>
          </p:spPr>
        </p:cxnSp>
        <p:cxnSp>
          <p:nvCxnSpPr>
            <p:cNvPr id="117" name="Straight Connector 116">
              <a:extLst>
                <a:ext uri="{FF2B5EF4-FFF2-40B4-BE49-F238E27FC236}">
                  <a16:creationId xmlns:a16="http://schemas.microsoft.com/office/drawing/2014/main" id="{68FB5B90-E878-4796-9F03-E86877933876}"/>
                </a:ext>
              </a:extLst>
            </p:cNvPr>
            <p:cNvCxnSpPr>
              <a:cxnSpLocks/>
            </p:cNvCxnSpPr>
            <p:nvPr/>
          </p:nvCxnSpPr>
          <p:spPr>
            <a:xfrm>
              <a:off x="3481431" y="2642532"/>
              <a:ext cx="0" cy="251670"/>
            </a:xfrm>
            <a:prstGeom prst="line">
              <a:avLst/>
            </a:prstGeom>
            <a:noFill/>
            <a:ln w="28575" cap="rnd" cmpd="sng" algn="ctr">
              <a:solidFill>
                <a:srgbClr val="90C226"/>
              </a:solidFill>
              <a:prstDash val="solid"/>
            </a:ln>
            <a:effectLst/>
          </p:spPr>
        </p:cxnSp>
      </p:grpSp>
      <p:grpSp>
        <p:nvGrpSpPr>
          <p:cNvPr id="118" name="Group 117">
            <a:extLst>
              <a:ext uri="{FF2B5EF4-FFF2-40B4-BE49-F238E27FC236}">
                <a16:creationId xmlns:a16="http://schemas.microsoft.com/office/drawing/2014/main" id="{4FB0DEC6-CC11-402C-9061-6EC73B7EAEE1}"/>
              </a:ext>
            </a:extLst>
          </p:cNvPr>
          <p:cNvGrpSpPr/>
          <p:nvPr/>
        </p:nvGrpSpPr>
        <p:grpSpPr>
          <a:xfrm rot="5400000">
            <a:off x="8286931" y="3917251"/>
            <a:ext cx="109057" cy="419450"/>
            <a:chOff x="3372374" y="2558642"/>
            <a:chExt cx="109057" cy="419450"/>
          </a:xfrm>
        </p:grpSpPr>
        <p:cxnSp>
          <p:nvCxnSpPr>
            <p:cNvPr id="119" name="Straight Connector 118">
              <a:extLst>
                <a:ext uri="{FF2B5EF4-FFF2-40B4-BE49-F238E27FC236}">
                  <a16:creationId xmlns:a16="http://schemas.microsoft.com/office/drawing/2014/main" id="{6E238D3B-4F98-4381-8FA3-870C78535730}"/>
                </a:ext>
              </a:extLst>
            </p:cNvPr>
            <p:cNvCxnSpPr/>
            <p:nvPr/>
          </p:nvCxnSpPr>
          <p:spPr>
            <a:xfrm>
              <a:off x="3372374" y="2558642"/>
              <a:ext cx="0" cy="419450"/>
            </a:xfrm>
            <a:prstGeom prst="line">
              <a:avLst/>
            </a:prstGeom>
            <a:noFill/>
            <a:ln w="28575" cap="rnd" cmpd="sng" algn="ctr">
              <a:solidFill>
                <a:srgbClr val="90C226"/>
              </a:solidFill>
              <a:prstDash val="solid"/>
            </a:ln>
            <a:effectLst/>
          </p:spPr>
        </p:cxnSp>
        <p:cxnSp>
          <p:nvCxnSpPr>
            <p:cNvPr id="120" name="Straight Connector 119">
              <a:extLst>
                <a:ext uri="{FF2B5EF4-FFF2-40B4-BE49-F238E27FC236}">
                  <a16:creationId xmlns:a16="http://schemas.microsoft.com/office/drawing/2014/main" id="{49451D92-5D87-4A72-8C1C-55DBCF44571D}"/>
                </a:ext>
              </a:extLst>
            </p:cNvPr>
            <p:cNvCxnSpPr>
              <a:cxnSpLocks/>
            </p:cNvCxnSpPr>
            <p:nvPr/>
          </p:nvCxnSpPr>
          <p:spPr>
            <a:xfrm>
              <a:off x="3481431" y="2642532"/>
              <a:ext cx="0" cy="251670"/>
            </a:xfrm>
            <a:prstGeom prst="line">
              <a:avLst/>
            </a:prstGeom>
            <a:noFill/>
            <a:ln w="28575" cap="rnd" cmpd="sng" algn="ctr">
              <a:solidFill>
                <a:srgbClr val="90C226"/>
              </a:solidFill>
              <a:prstDash val="solid"/>
            </a:ln>
            <a:effectLst/>
          </p:spPr>
        </p:cxnSp>
      </p:grpSp>
      <p:grpSp>
        <p:nvGrpSpPr>
          <p:cNvPr id="121" name="Group 120">
            <a:extLst>
              <a:ext uri="{FF2B5EF4-FFF2-40B4-BE49-F238E27FC236}">
                <a16:creationId xmlns:a16="http://schemas.microsoft.com/office/drawing/2014/main" id="{303AE0A1-5680-4B40-AB94-B35BF82DD61E}"/>
              </a:ext>
            </a:extLst>
          </p:cNvPr>
          <p:cNvGrpSpPr/>
          <p:nvPr/>
        </p:nvGrpSpPr>
        <p:grpSpPr>
          <a:xfrm rot="5400000">
            <a:off x="8859035" y="3917251"/>
            <a:ext cx="109057" cy="419450"/>
            <a:chOff x="3372374" y="2558642"/>
            <a:chExt cx="109057" cy="419450"/>
          </a:xfrm>
        </p:grpSpPr>
        <p:cxnSp>
          <p:nvCxnSpPr>
            <p:cNvPr id="122" name="Straight Connector 121">
              <a:extLst>
                <a:ext uri="{FF2B5EF4-FFF2-40B4-BE49-F238E27FC236}">
                  <a16:creationId xmlns:a16="http://schemas.microsoft.com/office/drawing/2014/main" id="{69ED9382-3039-403C-87A8-491B67661655}"/>
                </a:ext>
              </a:extLst>
            </p:cNvPr>
            <p:cNvCxnSpPr/>
            <p:nvPr/>
          </p:nvCxnSpPr>
          <p:spPr>
            <a:xfrm>
              <a:off x="3372374" y="2558642"/>
              <a:ext cx="0" cy="419450"/>
            </a:xfrm>
            <a:prstGeom prst="line">
              <a:avLst/>
            </a:prstGeom>
            <a:noFill/>
            <a:ln w="28575" cap="rnd" cmpd="sng" algn="ctr">
              <a:solidFill>
                <a:srgbClr val="90C226"/>
              </a:solidFill>
              <a:prstDash val="solid"/>
            </a:ln>
            <a:effectLst/>
          </p:spPr>
        </p:cxnSp>
        <p:cxnSp>
          <p:nvCxnSpPr>
            <p:cNvPr id="124" name="Straight Connector 123">
              <a:extLst>
                <a:ext uri="{FF2B5EF4-FFF2-40B4-BE49-F238E27FC236}">
                  <a16:creationId xmlns:a16="http://schemas.microsoft.com/office/drawing/2014/main" id="{C5A98D18-BDC9-4A10-8239-1A9CA71496EB}"/>
                </a:ext>
              </a:extLst>
            </p:cNvPr>
            <p:cNvCxnSpPr>
              <a:cxnSpLocks/>
            </p:cNvCxnSpPr>
            <p:nvPr/>
          </p:nvCxnSpPr>
          <p:spPr>
            <a:xfrm>
              <a:off x="3481431" y="2642532"/>
              <a:ext cx="0" cy="251670"/>
            </a:xfrm>
            <a:prstGeom prst="line">
              <a:avLst/>
            </a:prstGeom>
            <a:noFill/>
            <a:ln w="28575" cap="rnd" cmpd="sng" algn="ctr">
              <a:solidFill>
                <a:srgbClr val="90C226"/>
              </a:solidFill>
              <a:prstDash val="solid"/>
            </a:ln>
            <a:effectLst/>
          </p:spPr>
        </p:cxnSp>
      </p:grpSp>
      <p:cxnSp>
        <p:nvCxnSpPr>
          <p:cNvPr id="125" name="Straight Connector 124">
            <a:extLst>
              <a:ext uri="{FF2B5EF4-FFF2-40B4-BE49-F238E27FC236}">
                <a16:creationId xmlns:a16="http://schemas.microsoft.com/office/drawing/2014/main" id="{C9C14F25-39C8-4A37-BBED-640EC9AD2CEB}"/>
              </a:ext>
            </a:extLst>
          </p:cNvPr>
          <p:cNvCxnSpPr>
            <a:cxnSpLocks/>
          </p:cNvCxnSpPr>
          <p:nvPr/>
        </p:nvCxnSpPr>
        <p:spPr>
          <a:xfrm flipV="1">
            <a:off x="8913564" y="4188294"/>
            <a:ext cx="0" cy="330480"/>
          </a:xfrm>
          <a:prstGeom prst="line">
            <a:avLst/>
          </a:prstGeom>
          <a:noFill/>
          <a:ln w="12700" cap="rnd" cmpd="sng" algn="ctr">
            <a:solidFill>
              <a:srgbClr val="90C226"/>
            </a:solidFill>
            <a:prstDash val="solid"/>
          </a:ln>
          <a:effectLst/>
        </p:spPr>
      </p:cxnSp>
      <p:cxnSp>
        <p:nvCxnSpPr>
          <p:cNvPr id="126" name="Straight Connector 125">
            <a:extLst>
              <a:ext uri="{FF2B5EF4-FFF2-40B4-BE49-F238E27FC236}">
                <a16:creationId xmlns:a16="http://schemas.microsoft.com/office/drawing/2014/main" id="{D8D7223B-05D4-42C4-8466-39DE0CD06D15}"/>
              </a:ext>
            </a:extLst>
          </p:cNvPr>
          <p:cNvCxnSpPr>
            <a:cxnSpLocks/>
          </p:cNvCxnSpPr>
          <p:nvPr/>
        </p:nvCxnSpPr>
        <p:spPr>
          <a:xfrm>
            <a:off x="6808223" y="4518774"/>
            <a:ext cx="2818601" cy="0"/>
          </a:xfrm>
          <a:prstGeom prst="line">
            <a:avLst/>
          </a:prstGeom>
          <a:noFill/>
          <a:ln w="12700" cap="rnd" cmpd="sng" algn="ctr">
            <a:solidFill>
              <a:srgbClr val="90C226"/>
            </a:solidFill>
            <a:prstDash val="solid"/>
          </a:ln>
          <a:effectLst/>
        </p:spPr>
      </p:cxnSp>
      <p:cxnSp>
        <p:nvCxnSpPr>
          <p:cNvPr id="127" name="Straight Connector 126">
            <a:extLst>
              <a:ext uri="{FF2B5EF4-FFF2-40B4-BE49-F238E27FC236}">
                <a16:creationId xmlns:a16="http://schemas.microsoft.com/office/drawing/2014/main" id="{EABEB022-D7A6-418D-822B-915BA190671F}"/>
              </a:ext>
            </a:extLst>
          </p:cNvPr>
          <p:cNvCxnSpPr>
            <a:cxnSpLocks/>
          </p:cNvCxnSpPr>
          <p:nvPr/>
        </p:nvCxnSpPr>
        <p:spPr>
          <a:xfrm>
            <a:off x="6808223" y="3740719"/>
            <a:ext cx="2818601" cy="0"/>
          </a:xfrm>
          <a:prstGeom prst="line">
            <a:avLst/>
          </a:prstGeom>
          <a:noFill/>
          <a:ln w="12700" cap="rnd" cmpd="sng" algn="ctr">
            <a:solidFill>
              <a:srgbClr val="90C226"/>
            </a:solidFill>
            <a:prstDash val="solid"/>
          </a:ln>
          <a:effectLst/>
        </p:spPr>
      </p:cxnSp>
      <p:cxnSp>
        <p:nvCxnSpPr>
          <p:cNvPr id="128" name="Straight Connector 127">
            <a:extLst>
              <a:ext uri="{FF2B5EF4-FFF2-40B4-BE49-F238E27FC236}">
                <a16:creationId xmlns:a16="http://schemas.microsoft.com/office/drawing/2014/main" id="{3C931AB4-94E2-4B94-8B71-CF5C114950B7}"/>
              </a:ext>
            </a:extLst>
          </p:cNvPr>
          <p:cNvCxnSpPr>
            <a:cxnSpLocks/>
          </p:cNvCxnSpPr>
          <p:nvPr/>
        </p:nvCxnSpPr>
        <p:spPr>
          <a:xfrm flipV="1">
            <a:off x="8913564" y="3740719"/>
            <a:ext cx="0" cy="333762"/>
          </a:xfrm>
          <a:prstGeom prst="line">
            <a:avLst/>
          </a:prstGeom>
          <a:noFill/>
          <a:ln w="12700" cap="rnd" cmpd="sng" algn="ctr">
            <a:solidFill>
              <a:srgbClr val="90C226"/>
            </a:solidFill>
            <a:prstDash val="solid"/>
          </a:ln>
          <a:effectLst/>
        </p:spPr>
      </p:cxnSp>
      <p:cxnSp>
        <p:nvCxnSpPr>
          <p:cNvPr id="130" name="Straight Connector 129">
            <a:extLst>
              <a:ext uri="{FF2B5EF4-FFF2-40B4-BE49-F238E27FC236}">
                <a16:creationId xmlns:a16="http://schemas.microsoft.com/office/drawing/2014/main" id="{8C65D27A-6221-43F4-B875-682059230E69}"/>
              </a:ext>
            </a:extLst>
          </p:cNvPr>
          <p:cNvCxnSpPr>
            <a:cxnSpLocks/>
          </p:cNvCxnSpPr>
          <p:nvPr/>
        </p:nvCxnSpPr>
        <p:spPr>
          <a:xfrm flipV="1">
            <a:off x="8341460" y="3740719"/>
            <a:ext cx="0" cy="331728"/>
          </a:xfrm>
          <a:prstGeom prst="line">
            <a:avLst/>
          </a:prstGeom>
          <a:noFill/>
          <a:ln w="12700" cap="rnd" cmpd="sng" algn="ctr">
            <a:solidFill>
              <a:srgbClr val="90C226"/>
            </a:solidFill>
            <a:prstDash val="solid"/>
          </a:ln>
          <a:effectLst/>
        </p:spPr>
      </p:cxnSp>
      <p:cxnSp>
        <p:nvCxnSpPr>
          <p:cNvPr id="131" name="Straight Connector 130">
            <a:extLst>
              <a:ext uri="{FF2B5EF4-FFF2-40B4-BE49-F238E27FC236}">
                <a16:creationId xmlns:a16="http://schemas.microsoft.com/office/drawing/2014/main" id="{29AE7E11-530A-4BB0-9505-98A7DFCC535A}"/>
              </a:ext>
            </a:extLst>
          </p:cNvPr>
          <p:cNvCxnSpPr>
            <a:cxnSpLocks/>
          </p:cNvCxnSpPr>
          <p:nvPr/>
        </p:nvCxnSpPr>
        <p:spPr>
          <a:xfrm flipV="1">
            <a:off x="7771427" y="3740719"/>
            <a:ext cx="0" cy="331728"/>
          </a:xfrm>
          <a:prstGeom prst="line">
            <a:avLst/>
          </a:prstGeom>
          <a:noFill/>
          <a:ln w="12700" cap="rnd" cmpd="sng" algn="ctr">
            <a:solidFill>
              <a:srgbClr val="90C226"/>
            </a:solidFill>
            <a:prstDash val="solid"/>
          </a:ln>
          <a:effectLst/>
        </p:spPr>
      </p:cxnSp>
      <p:cxnSp>
        <p:nvCxnSpPr>
          <p:cNvPr id="132" name="Straight Connector 131">
            <a:extLst>
              <a:ext uri="{FF2B5EF4-FFF2-40B4-BE49-F238E27FC236}">
                <a16:creationId xmlns:a16="http://schemas.microsoft.com/office/drawing/2014/main" id="{EDFCF443-D2D9-4990-81D6-788FA25941AD}"/>
              </a:ext>
            </a:extLst>
          </p:cNvPr>
          <p:cNvCxnSpPr>
            <a:cxnSpLocks/>
          </p:cNvCxnSpPr>
          <p:nvPr/>
        </p:nvCxnSpPr>
        <p:spPr>
          <a:xfrm flipV="1">
            <a:off x="8341460" y="4181504"/>
            <a:ext cx="0" cy="337270"/>
          </a:xfrm>
          <a:prstGeom prst="line">
            <a:avLst/>
          </a:prstGeom>
          <a:noFill/>
          <a:ln w="12700" cap="rnd" cmpd="sng" algn="ctr">
            <a:solidFill>
              <a:srgbClr val="90C226"/>
            </a:solidFill>
            <a:prstDash val="solid"/>
          </a:ln>
          <a:effectLst/>
        </p:spPr>
      </p:cxnSp>
      <p:cxnSp>
        <p:nvCxnSpPr>
          <p:cNvPr id="133" name="Straight Connector 132">
            <a:extLst>
              <a:ext uri="{FF2B5EF4-FFF2-40B4-BE49-F238E27FC236}">
                <a16:creationId xmlns:a16="http://schemas.microsoft.com/office/drawing/2014/main" id="{4D97E225-6147-4175-B07A-1384C206AADE}"/>
              </a:ext>
            </a:extLst>
          </p:cNvPr>
          <p:cNvCxnSpPr>
            <a:cxnSpLocks/>
          </p:cNvCxnSpPr>
          <p:nvPr/>
        </p:nvCxnSpPr>
        <p:spPr>
          <a:xfrm flipV="1">
            <a:off x="7771427" y="4188294"/>
            <a:ext cx="0" cy="330481"/>
          </a:xfrm>
          <a:prstGeom prst="line">
            <a:avLst/>
          </a:prstGeom>
          <a:noFill/>
          <a:ln w="12700" cap="rnd" cmpd="sng" algn="ctr">
            <a:solidFill>
              <a:srgbClr val="90C226"/>
            </a:solidFill>
            <a:prstDash val="solid"/>
          </a:ln>
          <a:effectLst/>
        </p:spPr>
      </p:cxnSp>
      <p:cxnSp>
        <p:nvCxnSpPr>
          <p:cNvPr id="134" name="Straight Connector 133">
            <a:extLst>
              <a:ext uri="{FF2B5EF4-FFF2-40B4-BE49-F238E27FC236}">
                <a16:creationId xmlns:a16="http://schemas.microsoft.com/office/drawing/2014/main" id="{3F25E9C8-1BD6-4B8C-9B96-1D0342B37959}"/>
              </a:ext>
            </a:extLst>
          </p:cNvPr>
          <p:cNvCxnSpPr>
            <a:cxnSpLocks/>
          </p:cNvCxnSpPr>
          <p:nvPr/>
        </p:nvCxnSpPr>
        <p:spPr>
          <a:xfrm flipV="1">
            <a:off x="6808223" y="3740719"/>
            <a:ext cx="0" cy="778055"/>
          </a:xfrm>
          <a:prstGeom prst="line">
            <a:avLst/>
          </a:prstGeom>
          <a:noFill/>
          <a:ln w="12700" cap="rnd" cmpd="sng" algn="ctr">
            <a:solidFill>
              <a:srgbClr val="90C226"/>
            </a:solidFill>
            <a:prstDash val="solid"/>
          </a:ln>
          <a:effectLst/>
        </p:spPr>
      </p:cxnSp>
      <p:sp>
        <p:nvSpPr>
          <p:cNvPr id="135" name="Rectangle 134">
            <a:extLst>
              <a:ext uri="{FF2B5EF4-FFF2-40B4-BE49-F238E27FC236}">
                <a16:creationId xmlns:a16="http://schemas.microsoft.com/office/drawing/2014/main" id="{37146719-7047-41A8-8B72-D2477190A62E}"/>
              </a:ext>
            </a:extLst>
          </p:cNvPr>
          <p:cNvSpPr/>
          <p:nvPr/>
        </p:nvSpPr>
        <p:spPr>
          <a:xfrm>
            <a:off x="9590175" y="4188294"/>
            <a:ext cx="73298" cy="217003"/>
          </a:xfrm>
          <a:prstGeom prst="rect">
            <a:avLst/>
          </a:prstGeom>
          <a:solidFill>
            <a:srgbClr val="90C226"/>
          </a:solidFill>
          <a:ln w="19050" cap="rnd" cmpd="sng" algn="ctr">
            <a:solidFill>
              <a:srgbClr val="90C226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cxnSp>
        <p:nvCxnSpPr>
          <p:cNvPr id="136" name="Straight Connector 135">
            <a:extLst>
              <a:ext uri="{FF2B5EF4-FFF2-40B4-BE49-F238E27FC236}">
                <a16:creationId xmlns:a16="http://schemas.microsoft.com/office/drawing/2014/main" id="{7BE87499-AC66-4770-AE78-88A8FADC130C}"/>
              </a:ext>
            </a:extLst>
          </p:cNvPr>
          <p:cNvCxnSpPr>
            <a:cxnSpLocks/>
          </p:cNvCxnSpPr>
          <p:nvPr/>
        </p:nvCxnSpPr>
        <p:spPr>
          <a:xfrm flipV="1">
            <a:off x="9626824" y="3740719"/>
            <a:ext cx="0" cy="778055"/>
          </a:xfrm>
          <a:prstGeom prst="line">
            <a:avLst/>
          </a:prstGeom>
          <a:noFill/>
          <a:ln w="12700" cap="rnd" cmpd="sng" algn="ctr">
            <a:solidFill>
              <a:srgbClr val="90C226"/>
            </a:solidFill>
            <a:prstDash val="solid"/>
          </a:ln>
          <a:effectLst/>
        </p:spPr>
      </p:cxnSp>
      <p:sp>
        <p:nvSpPr>
          <p:cNvPr id="137" name="Oval 136">
            <a:extLst>
              <a:ext uri="{FF2B5EF4-FFF2-40B4-BE49-F238E27FC236}">
                <a16:creationId xmlns:a16="http://schemas.microsoft.com/office/drawing/2014/main" id="{3511E475-97AE-4624-AC1E-0A1DF93C4A4B}"/>
              </a:ext>
            </a:extLst>
          </p:cNvPr>
          <p:cNvSpPr/>
          <p:nvPr/>
        </p:nvSpPr>
        <p:spPr>
          <a:xfrm>
            <a:off x="9493649" y="3808131"/>
            <a:ext cx="266350" cy="266350"/>
          </a:xfrm>
          <a:prstGeom prst="ellipse">
            <a:avLst/>
          </a:prstGeom>
          <a:solidFill>
            <a:sysClr val="window" lastClr="FFFFFF"/>
          </a:solidFill>
          <a:ln w="19050" cap="rnd" cmpd="sng" algn="ctr">
            <a:solidFill>
              <a:srgbClr val="90C226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A</a:t>
            </a:r>
          </a:p>
        </p:txBody>
      </p:sp>
      <p:sp>
        <p:nvSpPr>
          <p:cNvPr id="138" name="Oval 137">
            <a:extLst>
              <a:ext uri="{FF2B5EF4-FFF2-40B4-BE49-F238E27FC236}">
                <a16:creationId xmlns:a16="http://schemas.microsoft.com/office/drawing/2014/main" id="{FF06D4C9-3F99-42B7-A5CB-CEFCEA72C1C0}"/>
              </a:ext>
            </a:extLst>
          </p:cNvPr>
          <p:cNvSpPr/>
          <p:nvPr/>
        </p:nvSpPr>
        <p:spPr>
          <a:xfrm>
            <a:off x="6671751" y="4055119"/>
            <a:ext cx="266350" cy="266350"/>
          </a:xfrm>
          <a:prstGeom prst="ellipse">
            <a:avLst/>
          </a:prstGeom>
          <a:solidFill>
            <a:sysClr val="window" lastClr="FFFFFF"/>
          </a:solidFill>
          <a:ln w="19050" cap="rnd" cmpd="sng" algn="ctr">
            <a:solidFill>
              <a:srgbClr val="90C226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V</a:t>
            </a:r>
          </a:p>
        </p:txBody>
      </p:sp>
      <p:cxnSp>
        <p:nvCxnSpPr>
          <p:cNvPr id="139" name="Straight Arrow Connector 138">
            <a:extLst>
              <a:ext uri="{FF2B5EF4-FFF2-40B4-BE49-F238E27FC236}">
                <a16:creationId xmlns:a16="http://schemas.microsoft.com/office/drawing/2014/main" id="{02483922-AD23-47D5-B204-A3EBB4AA3C89}"/>
              </a:ext>
            </a:extLst>
          </p:cNvPr>
          <p:cNvCxnSpPr/>
          <p:nvPr/>
        </p:nvCxnSpPr>
        <p:spPr>
          <a:xfrm>
            <a:off x="7816827" y="3604260"/>
            <a:ext cx="1563393" cy="0"/>
          </a:xfrm>
          <a:prstGeom prst="straightConnector1">
            <a:avLst/>
          </a:prstGeom>
          <a:noFill/>
          <a:ln w="12700" cap="rnd" cmpd="sng" algn="ctr">
            <a:solidFill>
              <a:srgbClr val="90C226"/>
            </a:solidFill>
            <a:prstDash val="solid"/>
            <a:tailEnd type="triangle"/>
          </a:ln>
          <a:effectLst/>
        </p:spPr>
      </p:cxnSp>
      <p:cxnSp>
        <p:nvCxnSpPr>
          <p:cNvPr id="140" name="Straight Arrow Connector 139">
            <a:extLst>
              <a:ext uri="{FF2B5EF4-FFF2-40B4-BE49-F238E27FC236}">
                <a16:creationId xmlns:a16="http://schemas.microsoft.com/office/drawing/2014/main" id="{BA31431E-B84D-4F84-B83F-28AE14229939}"/>
              </a:ext>
            </a:extLst>
          </p:cNvPr>
          <p:cNvCxnSpPr>
            <a:cxnSpLocks/>
          </p:cNvCxnSpPr>
          <p:nvPr/>
        </p:nvCxnSpPr>
        <p:spPr>
          <a:xfrm flipV="1">
            <a:off x="8022065" y="3918701"/>
            <a:ext cx="0" cy="496237"/>
          </a:xfrm>
          <a:prstGeom prst="straightConnector1">
            <a:avLst/>
          </a:prstGeom>
          <a:noFill/>
          <a:ln w="12700" cap="rnd" cmpd="sng" algn="ctr">
            <a:solidFill>
              <a:srgbClr val="90C226"/>
            </a:solidFill>
            <a:prstDash val="solid"/>
            <a:tailEnd type="triangle"/>
          </a:ln>
          <a:effectLst/>
        </p:spPr>
      </p:cxnSp>
      <p:cxnSp>
        <p:nvCxnSpPr>
          <p:cNvPr id="142" name="Straight Arrow Connector 141">
            <a:extLst>
              <a:ext uri="{FF2B5EF4-FFF2-40B4-BE49-F238E27FC236}">
                <a16:creationId xmlns:a16="http://schemas.microsoft.com/office/drawing/2014/main" id="{A08A55F9-8DD6-4B33-AA01-B8E46FFBC5D2}"/>
              </a:ext>
            </a:extLst>
          </p:cNvPr>
          <p:cNvCxnSpPr>
            <a:cxnSpLocks/>
          </p:cNvCxnSpPr>
          <p:nvPr/>
        </p:nvCxnSpPr>
        <p:spPr>
          <a:xfrm flipV="1">
            <a:off x="8577261" y="3909060"/>
            <a:ext cx="0" cy="496237"/>
          </a:xfrm>
          <a:prstGeom prst="straightConnector1">
            <a:avLst/>
          </a:prstGeom>
          <a:noFill/>
          <a:ln w="12700" cap="rnd" cmpd="sng" algn="ctr">
            <a:solidFill>
              <a:srgbClr val="90C226"/>
            </a:solidFill>
            <a:prstDash val="solid"/>
            <a:tailEnd type="triangle"/>
          </a:ln>
          <a:effectLst/>
        </p:spPr>
      </p:cxnSp>
      <p:cxnSp>
        <p:nvCxnSpPr>
          <p:cNvPr id="143" name="Straight Arrow Connector 142">
            <a:extLst>
              <a:ext uri="{FF2B5EF4-FFF2-40B4-BE49-F238E27FC236}">
                <a16:creationId xmlns:a16="http://schemas.microsoft.com/office/drawing/2014/main" id="{FAD56861-CC05-41D9-B311-A105C253CFD7}"/>
              </a:ext>
            </a:extLst>
          </p:cNvPr>
          <p:cNvCxnSpPr>
            <a:cxnSpLocks/>
          </p:cNvCxnSpPr>
          <p:nvPr/>
        </p:nvCxnSpPr>
        <p:spPr>
          <a:xfrm flipV="1">
            <a:off x="9135740" y="3918700"/>
            <a:ext cx="0" cy="496237"/>
          </a:xfrm>
          <a:prstGeom prst="straightConnector1">
            <a:avLst/>
          </a:prstGeom>
          <a:noFill/>
          <a:ln w="12700" cap="rnd" cmpd="sng" algn="ctr">
            <a:solidFill>
              <a:srgbClr val="90C226"/>
            </a:solidFill>
            <a:prstDash val="solid"/>
            <a:tailEnd type="triangle"/>
          </a:ln>
          <a:effectLst/>
        </p:spPr>
      </p:cxnSp>
      <p:cxnSp>
        <p:nvCxnSpPr>
          <p:cNvPr id="144" name="Straight Arrow Connector 143">
            <a:extLst>
              <a:ext uri="{FF2B5EF4-FFF2-40B4-BE49-F238E27FC236}">
                <a16:creationId xmlns:a16="http://schemas.microsoft.com/office/drawing/2014/main" id="{1CD9EEAF-0440-44B1-8A36-D35F65DDFEC8}"/>
              </a:ext>
            </a:extLst>
          </p:cNvPr>
          <p:cNvCxnSpPr>
            <a:cxnSpLocks/>
          </p:cNvCxnSpPr>
          <p:nvPr/>
        </p:nvCxnSpPr>
        <p:spPr>
          <a:xfrm flipH="1" flipV="1">
            <a:off x="7934180" y="4612241"/>
            <a:ext cx="1598153" cy="1"/>
          </a:xfrm>
          <a:prstGeom prst="straightConnector1">
            <a:avLst/>
          </a:prstGeom>
          <a:noFill/>
          <a:ln w="12700" cap="rnd" cmpd="sng" algn="ctr">
            <a:solidFill>
              <a:srgbClr val="90C226"/>
            </a:solidFill>
            <a:prstDash val="solid"/>
            <a:tailEnd type="triangle"/>
          </a:ln>
          <a:effectLst/>
        </p:spPr>
      </p:cxnSp>
      <p:cxnSp>
        <p:nvCxnSpPr>
          <p:cNvPr id="145" name="Straight Arrow Connector 144">
            <a:extLst>
              <a:ext uri="{FF2B5EF4-FFF2-40B4-BE49-F238E27FC236}">
                <a16:creationId xmlns:a16="http://schemas.microsoft.com/office/drawing/2014/main" id="{6F5B83A6-F7E1-4318-925C-7E61043E5A93}"/>
              </a:ext>
            </a:extLst>
          </p:cNvPr>
          <p:cNvCxnSpPr>
            <a:cxnSpLocks/>
          </p:cNvCxnSpPr>
          <p:nvPr/>
        </p:nvCxnSpPr>
        <p:spPr>
          <a:xfrm>
            <a:off x="9786142" y="3846204"/>
            <a:ext cx="0" cy="703907"/>
          </a:xfrm>
          <a:prstGeom prst="straightConnector1">
            <a:avLst/>
          </a:prstGeom>
          <a:noFill/>
          <a:ln w="12700" cap="rnd" cmpd="sng" algn="ctr">
            <a:solidFill>
              <a:srgbClr val="90C226"/>
            </a:solidFill>
            <a:prstDash val="solid"/>
            <a:tailEnd type="triangle"/>
          </a:ln>
          <a:effectLst/>
        </p:spPr>
      </p:cxnSp>
      <p:sp>
        <p:nvSpPr>
          <p:cNvPr id="146" name="TextBox 145">
            <a:extLst>
              <a:ext uri="{FF2B5EF4-FFF2-40B4-BE49-F238E27FC236}">
                <a16:creationId xmlns:a16="http://schemas.microsoft.com/office/drawing/2014/main" id="{0A691769-DCFA-4305-B501-4845BA7292DA}"/>
              </a:ext>
            </a:extLst>
          </p:cNvPr>
          <p:cNvSpPr txBox="1"/>
          <p:nvPr/>
        </p:nvSpPr>
        <p:spPr>
          <a:xfrm>
            <a:off x="9090751" y="4202698"/>
            <a:ext cx="44435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GB" sz="1050" dirty="0">
                <a:solidFill>
                  <a:prstClr val="black"/>
                </a:solidFill>
                <a:latin typeface="Trebuchet MS" panose="020B0603020202020204"/>
                <a:ea typeface="+mn-ea"/>
              </a:rPr>
              <a:t>0.1A</a:t>
            </a:r>
          </a:p>
        </p:txBody>
      </p:sp>
      <p:sp>
        <p:nvSpPr>
          <p:cNvPr id="147" name="TextBox 146">
            <a:extLst>
              <a:ext uri="{FF2B5EF4-FFF2-40B4-BE49-F238E27FC236}">
                <a16:creationId xmlns:a16="http://schemas.microsoft.com/office/drawing/2014/main" id="{5F3445C3-3678-4842-B8C4-A687FF5DD0B6}"/>
              </a:ext>
            </a:extLst>
          </p:cNvPr>
          <p:cNvSpPr txBox="1"/>
          <p:nvPr/>
        </p:nvSpPr>
        <p:spPr>
          <a:xfrm>
            <a:off x="8539384" y="4198158"/>
            <a:ext cx="44435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GB" sz="1050" dirty="0">
                <a:solidFill>
                  <a:prstClr val="black"/>
                </a:solidFill>
                <a:latin typeface="Trebuchet MS" panose="020B0603020202020204"/>
                <a:ea typeface="+mn-ea"/>
              </a:rPr>
              <a:t>0.1A</a:t>
            </a:r>
          </a:p>
        </p:txBody>
      </p:sp>
      <p:sp>
        <p:nvSpPr>
          <p:cNvPr id="150" name="TextBox 149">
            <a:extLst>
              <a:ext uri="{FF2B5EF4-FFF2-40B4-BE49-F238E27FC236}">
                <a16:creationId xmlns:a16="http://schemas.microsoft.com/office/drawing/2014/main" id="{5389A4C1-7DB8-4CF1-919E-4F2B9188D44C}"/>
              </a:ext>
            </a:extLst>
          </p:cNvPr>
          <p:cNvSpPr txBox="1"/>
          <p:nvPr/>
        </p:nvSpPr>
        <p:spPr>
          <a:xfrm>
            <a:off x="7963009" y="4202698"/>
            <a:ext cx="44435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GB" sz="1050" dirty="0">
                <a:solidFill>
                  <a:prstClr val="black"/>
                </a:solidFill>
                <a:latin typeface="Trebuchet MS" panose="020B0603020202020204"/>
                <a:ea typeface="+mn-ea"/>
              </a:rPr>
              <a:t>0.1A</a:t>
            </a:r>
          </a:p>
        </p:txBody>
      </p:sp>
      <p:sp>
        <p:nvSpPr>
          <p:cNvPr id="151" name="TextBox 150">
            <a:extLst>
              <a:ext uri="{FF2B5EF4-FFF2-40B4-BE49-F238E27FC236}">
                <a16:creationId xmlns:a16="http://schemas.microsoft.com/office/drawing/2014/main" id="{EAC88F7B-01D8-43E2-9AFD-9D7D2B230275}"/>
              </a:ext>
            </a:extLst>
          </p:cNvPr>
          <p:cNvSpPr txBox="1"/>
          <p:nvPr/>
        </p:nvSpPr>
        <p:spPr>
          <a:xfrm>
            <a:off x="8406937" y="3342254"/>
            <a:ext cx="44435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GB" sz="1050" dirty="0">
                <a:solidFill>
                  <a:prstClr val="black"/>
                </a:solidFill>
                <a:latin typeface="Trebuchet MS" panose="020B0603020202020204"/>
                <a:ea typeface="+mn-ea"/>
              </a:rPr>
              <a:t>0.3A</a:t>
            </a:r>
          </a:p>
        </p:txBody>
      </p:sp>
      <p:sp>
        <p:nvSpPr>
          <p:cNvPr id="155" name="TextBox 154">
            <a:extLst>
              <a:ext uri="{FF2B5EF4-FFF2-40B4-BE49-F238E27FC236}">
                <a16:creationId xmlns:a16="http://schemas.microsoft.com/office/drawing/2014/main" id="{18B6E913-A263-4321-8859-252EC882069C}"/>
              </a:ext>
            </a:extLst>
          </p:cNvPr>
          <p:cNvSpPr txBox="1"/>
          <p:nvPr/>
        </p:nvSpPr>
        <p:spPr>
          <a:xfrm>
            <a:off x="8551185" y="4637249"/>
            <a:ext cx="44435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GB" sz="1050" dirty="0">
                <a:solidFill>
                  <a:prstClr val="black"/>
                </a:solidFill>
                <a:latin typeface="Trebuchet MS" panose="020B0603020202020204"/>
                <a:ea typeface="+mn-ea"/>
              </a:rPr>
              <a:t>0.3A</a:t>
            </a:r>
          </a:p>
        </p:txBody>
      </p:sp>
      <p:sp>
        <p:nvSpPr>
          <p:cNvPr id="157" name="TextBox 156">
            <a:extLst>
              <a:ext uri="{FF2B5EF4-FFF2-40B4-BE49-F238E27FC236}">
                <a16:creationId xmlns:a16="http://schemas.microsoft.com/office/drawing/2014/main" id="{071A0C1A-4848-4145-9EA9-C4FBF2753296}"/>
              </a:ext>
            </a:extLst>
          </p:cNvPr>
          <p:cNvSpPr txBox="1"/>
          <p:nvPr/>
        </p:nvSpPr>
        <p:spPr>
          <a:xfrm>
            <a:off x="9778828" y="4042879"/>
            <a:ext cx="597903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GB" sz="1050" dirty="0">
                <a:solidFill>
                  <a:prstClr val="black"/>
                </a:solidFill>
                <a:latin typeface="Trebuchet MS" panose="020B0603020202020204"/>
                <a:ea typeface="+mn-ea"/>
              </a:rPr>
              <a:t>0.3A</a:t>
            </a:r>
          </a:p>
        </p:txBody>
      </p:sp>
      <p:sp>
        <p:nvSpPr>
          <p:cNvPr id="158" name="Right Bracket 157">
            <a:extLst>
              <a:ext uri="{FF2B5EF4-FFF2-40B4-BE49-F238E27FC236}">
                <a16:creationId xmlns:a16="http://schemas.microsoft.com/office/drawing/2014/main" id="{D71E6CBD-0B68-42EF-8E4B-D0DBC77B5FF4}"/>
              </a:ext>
            </a:extLst>
          </p:cNvPr>
          <p:cNvSpPr/>
          <p:nvPr/>
        </p:nvSpPr>
        <p:spPr>
          <a:xfrm rot="10800000">
            <a:off x="7434971" y="3986599"/>
            <a:ext cx="102741" cy="311682"/>
          </a:xfrm>
          <a:prstGeom prst="rightBracket">
            <a:avLst/>
          </a:prstGeom>
          <a:noFill/>
          <a:ln w="12700" cap="rnd" cmpd="sng" algn="ctr">
            <a:solidFill>
              <a:srgbClr val="90C226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166" name="TextBox 165">
            <a:extLst>
              <a:ext uri="{FF2B5EF4-FFF2-40B4-BE49-F238E27FC236}">
                <a16:creationId xmlns:a16="http://schemas.microsoft.com/office/drawing/2014/main" id="{8EB764F5-4A5B-4560-96D4-9145C98E672D}"/>
              </a:ext>
            </a:extLst>
          </p:cNvPr>
          <p:cNvSpPr txBox="1"/>
          <p:nvPr/>
        </p:nvSpPr>
        <p:spPr>
          <a:xfrm>
            <a:off x="7061303" y="4002789"/>
            <a:ext cx="44435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GB" sz="1050" dirty="0">
                <a:solidFill>
                  <a:prstClr val="black"/>
                </a:solidFill>
                <a:latin typeface="Trebuchet MS" panose="020B0603020202020204"/>
                <a:ea typeface="+mn-ea"/>
              </a:rPr>
              <a:t>1.2V</a:t>
            </a:r>
          </a:p>
        </p:txBody>
      </p:sp>
    </p:spTree>
    <p:extLst>
      <p:ext uri="{BB962C8B-B14F-4D97-AF65-F5344CB8AC3E}">
        <p14:creationId xmlns:p14="http://schemas.microsoft.com/office/powerpoint/2010/main" val="13237955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BC0E3D-29EE-46E2-8021-7E48E6E931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/>
              <a:t>Sizing up a battery - capacity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930F21-B575-40F6-9EC5-6884DD5A9D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0577" y="2167366"/>
            <a:ext cx="5052060" cy="331903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800" dirty="0"/>
              <a:t>C = Charge, in coulombs</a:t>
            </a:r>
          </a:p>
          <a:p>
            <a:pPr marL="0" indent="0">
              <a:buNone/>
            </a:pPr>
            <a:r>
              <a:rPr lang="en-GB" sz="2800" dirty="0"/>
              <a:t>t = time, in seconds</a:t>
            </a:r>
          </a:p>
          <a:p>
            <a:pPr marL="0" indent="0">
              <a:buNone/>
            </a:pPr>
            <a:r>
              <a:rPr lang="en-GB" sz="2800" dirty="0"/>
              <a:t>I = Current, in coulombs/s (amps)</a:t>
            </a:r>
          </a:p>
          <a:p>
            <a:pPr marL="0" indent="0">
              <a:buNone/>
            </a:pPr>
            <a:endParaRPr lang="en-GB" sz="2800" dirty="0"/>
          </a:p>
          <a:p>
            <a:pPr marL="0" indent="0">
              <a:buNone/>
            </a:pPr>
            <a:r>
              <a:rPr lang="en-GB" sz="2800" dirty="0"/>
              <a:t>Capacity, measured in amp-hours (Ah)</a:t>
            </a:r>
          </a:p>
          <a:p>
            <a:pPr marL="0" indent="0">
              <a:buNone/>
            </a:pP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496A7315-7B51-4AB7-9F80-8C2F2336B0EA}"/>
                  </a:ext>
                </a:extLst>
              </p:cNvPr>
              <p:cNvSpPr txBox="1"/>
              <p:nvPr/>
            </p:nvSpPr>
            <p:spPr>
              <a:xfrm>
                <a:off x="8256240" y="1866185"/>
                <a:ext cx="927242" cy="80945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800" b="0" i="1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GB" sz="2800" b="0" i="1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sz="2800" b="0" i="1" smtClean="0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800" b="0" i="1" smtClean="0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𝐶</m:t>
                          </m:r>
                        </m:num>
                        <m:den>
                          <m:r>
                            <a:rPr lang="en-GB" sz="2800" b="0" i="1" smtClean="0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</m:oMath>
                  </m:oMathPara>
                </a14:m>
                <a:endParaRPr lang="en-GB" sz="2000" dirty="0">
                  <a:solidFill>
                    <a:schemeClr val="bg2">
                      <a:lumMod val="1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496A7315-7B51-4AB7-9F80-8C2F2336B0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56240" y="1866185"/>
                <a:ext cx="927242" cy="809452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09F09F7B-37EB-4DCB-AA43-799026086F59}"/>
                  </a:ext>
                </a:extLst>
              </p:cNvPr>
              <p:cNvSpPr txBox="1"/>
              <p:nvPr/>
            </p:nvSpPr>
            <p:spPr>
              <a:xfrm>
                <a:off x="7712736" y="2975675"/>
                <a:ext cx="2621615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800" b="0" i="1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mbria Math" panose="02040503050406030204" pitchFamily="18" charset="0"/>
                        </a:rPr>
                        <m:t>𝐶𝑎𝑝𝑎𝑐𝑖𝑡𝑦</m:t>
                      </m:r>
                      <m:r>
                        <a:rPr lang="en-GB" sz="2800" b="0" i="1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2800" b="0" i="1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GB" sz="2800" b="0" i="1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mbria Math" panose="02040503050406030204" pitchFamily="18" charset="0"/>
                        </a:rPr>
                        <m:t>∗</m:t>
                      </m:r>
                      <m:r>
                        <a:rPr lang="en-GB" sz="2800" b="0" i="1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mbria Math" panose="02040503050406030204" pitchFamily="18" charset="0"/>
                        </a:rPr>
                        <m:t>𝑡</m:t>
                      </m:r>
                    </m:oMath>
                  </m:oMathPara>
                </a14:m>
                <a:endParaRPr lang="en-GB" sz="2000" dirty="0">
                  <a:solidFill>
                    <a:schemeClr val="bg2">
                      <a:lumMod val="1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09F09F7B-37EB-4DCB-AA43-799026086F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12736" y="2975675"/>
                <a:ext cx="2621615" cy="430887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734AAE9E-B19C-44AE-BF07-F8E84BC4F5C1}"/>
                  </a:ext>
                </a:extLst>
              </p:cNvPr>
              <p:cNvSpPr txBox="1"/>
              <p:nvPr/>
            </p:nvSpPr>
            <p:spPr>
              <a:xfrm>
                <a:off x="7679362" y="3539947"/>
                <a:ext cx="2688364" cy="73943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800" b="0" i="1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mbria Math" panose="02040503050406030204" pitchFamily="18" charset="0"/>
                        </a:rPr>
                        <m:t>𝐶𝑎𝑝𝑎𝑐𝑖𝑡𝑦</m:t>
                      </m:r>
                      <m:r>
                        <a:rPr lang="en-GB" sz="2800" b="0" i="1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sz="2000" i="1" dirty="0" smtClean="0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000" b="0" i="1" dirty="0" smtClean="0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𝐶</m:t>
                          </m:r>
                        </m:num>
                        <m:den>
                          <m:r>
                            <a:rPr lang="en-GB" sz="2000" b="0" i="1" dirty="0" smtClean="0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r>
                        <a:rPr lang="en-GB" sz="2800" b="0" i="1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mbria Math" panose="02040503050406030204" pitchFamily="18" charset="0"/>
                        </a:rPr>
                        <m:t>∗</m:t>
                      </m:r>
                      <m:r>
                        <a:rPr lang="en-GB" sz="2800" b="0" i="1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mbria Math" panose="02040503050406030204" pitchFamily="18" charset="0"/>
                        </a:rPr>
                        <m:t>𝑡</m:t>
                      </m:r>
                    </m:oMath>
                  </m:oMathPara>
                </a14:m>
                <a:endParaRPr lang="en-GB" sz="2000" dirty="0">
                  <a:solidFill>
                    <a:schemeClr val="bg2">
                      <a:lumMod val="1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734AAE9E-B19C-44AE-BF07-F8E84BC4F5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79362" y="3539947"/>
                <a:ext cx="2688364" cy="739433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F89283AC-5AC1-42CB-91BC-ADA246230731}"/>
                  </a:ext>
                </a:extLst>
              </p:cNvPr>
              <p:cNvSpPr txBox="1"/>
              <p:nvPr/>
            </p:nvSpPr>
            <p:spPr>
              <a:xfrm>
                <a:off x="7746111" y="4445575"/>
                <a:ext cx="2222019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800" b="0" i="1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mbria Math" panose="02040503050406030204" pitchFamily="18" charset="0"/>
                        </a:rPr>
                        <m:t>𝐶𝑎𝑝𝑎𝑐𝑖𝑡𝑦</m:t>
                      </m:r>
                      <m:r>
                        <a:rPr lang="en-GB" sz="2800" b="0" i="1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2800" b="0" i="1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mbria Math" panose="02040503050406030204" pitchFamily="18" charset="0"/>
                        </a:rPr>
                        <m:t>𝐶</m:t>
                      </m:r>
                    </m:oMath>
                  </m:oMathPara>
                </a14:m>
                <a:endParaRPr lang="en-GB" sz="2000" dirty="0">
                  <a:solidFill>
                    <a:schemeClr val="bg2">
                      <a:lumMod val="1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F89283AC-5AC1-42CB-91BC-ADA2462307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46111" y="4445575"/>
                <a:ext cx="2222019" cy="430887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7CDC21C1-9FC4-45B5-9754-C3EF202D3C48}"/>
              </a:ext>
            </a:extLst>
          </p:cNvPr>
          <p:cNvSpPr txBox="1">
            <a:spLocks/>
          </p:cNvSpPr>
          <p:nvPr/>
        </p:nvSpPr>
        <p:spPr>
          <a:xfrm>
            <a:off x="838200" y="5718537"/>
            <a:ext cx="9806940" cy="5948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dirty="0">
                <a:solidFill>
                  <a:schemeClr val="bg2">
                    <a:lumMod val="10000"/>
                  </a:schemeClr>
                </a:solidFill>
              </a:rPr>
              <a:t>1 Ah capacity can supply a current of 1 A for 1 hour</a:t>
            </a:r>
          </a:p>
        </p:txBody>
      </p:sp>
      <p:sp>
        <p:nvSpPr>
          <p:cNvPr id="9" name="Arc 8">
            <a:extLst>
              <a:ext uri="{FF2B5EF4-FFF2-40B4-BE49-F238E27FC236}">
                <a16:creationId xmlns:a16="http://schemas.microsoft.com/office/drawing/2014/main" id="{F1A9B9B3-CA7A-4278-8A30-56729975CACD}"/>
              </a:ext>
            </a:extLst>
          </p:cNvPr>
          <p:cNvSpPr/>
          <p:nvPr/>
        </p:nvSpPr>
        <p:spPr bwMode="auto">
          <a:xfrm flipH="1">
            <a:off x="456666" y="2517326"/>
            <a:ext cx="712267" cy="2045241"/>
          </a:xfrm>
          <a:prstGeom prst="arc">
            <a:avLst>
              <a:gd name="adj1" fmla="val 16200000"/>
              <a:gd name="adj2" fmla="val 5388932"/>
            </a:avLst>
          </a:prstGeom>
          <a:noFill/>
          <a:ln w="50800" cap="flat" cmpd="sng" algn="ctr">
            <a:solidFill>
              <a:srgbClr val="000000"/>
            </a:solidFill>
            <a:prstDash val="solid"/>
            <a:round/>
            <a:headEnd type="triangl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UOS Stephenson" pitchFamily="-12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9890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65F727-68CC-4926-BE90-442B70AA61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Capacity vs energy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913268-95C4-47CC-ADDE-5F3E3D5E72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99455" y="5026930"/>
            <a:ext cx="3384373" cy="1245891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Negative voltage</a:t>
            </a:r>
          </a:p>
          <a:p>
            <a:pPr marL="0" indent="0">
              <a:buNone/>
            </a:pPr>
            <a:r>
              <a:rPr lang="en-GB" dirty="0"/>
              <a:t>No usable energy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5B1C18-5D10-40D0-9AF3-D295D72095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2E28BBE-4E92-4B2E-9C6F-C30F1CA4714D}" type="datetime1">
              <a:rPr lang="en-GB" altLang="en-US" smtClean="0"/>
              <a:pPr>
                <a:defRPr/>
              </a:pPr>
              <a:t>16/09/2021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A07298-AB96-4AE9-B331-60D41B2827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altLang="en-US" dirty="0"/>
              <a:t>© The University of Sheffield</a:t>
            </a:r>
            <a:endParaRPr lang="en-GB" alt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A77243-FC1B-4615-9F3B-5D313D3316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30EF6-6C13-413D-A541-8FA2732E8850}" type="slidenum">
              <a:rPr lang="en-GB" altLang="en-US" smtClean="0"/>
              <a:pPr/>
              <a:t>8</a:t>
            </a:fld>
            <a:endParaRPr lang="en-GB" altLang="en-US"/>
          </a:p>
        </p:txBody>
      </p:sp>
      <p:sp>
        <p:nvSpPr>
          <p:cNvPr id="7" name="Left Bracket 6">
            <a:extLst>
              <a:ext uri="{FF2B5EF4-FFF2-40B4-BE49-F238E27FC236}">
                <a16:creationId xmlns:a16="http://schemas.microsoft.com/office/drawing/2014/main" id="{44CF07E3-6BC1-40D5-86E5-F4EAD73DEC4E}"/>
              </a:ext>
            </a:extLst>
          </p:cNvPr>
          <p:cNvSpPr/>
          <p:nvPr/>
        </p:nvSpPr>
        <p:spPr bwMode="auto">
          <a:xfrm rot="16200000">
            <a:off x="2222691" y="3697235"/>
            <a:ext cx="648534" cy="1436315"/>
          </a:xfrm>
          <a:prstGeom prst="leftBracket">
            <a:avLst/>
          </a:prstGeom>
          <a:solidFill>
            <a:schemeClr val="accent4">
              <a:lumMod val="60000"/>
              <a:lumOff val="40000"/>
            </a:schemeClr>
          </a:solidFill>
          <a:ln w="349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UOS Stephenson" pitchFamily="-128" charset="0"/>
            </a:endParaRPr>
          </a:p>
        </p:txBody>
      </p:sp>
      <p:sp>
        <p:nvSpPr>
          <p:cNvPr id="10" name="Left Bracket 9">
            <a:extLst>
              <a:ext uri="{FF2B5EF4-FFF2-40B4-BE49-F238E27FC236}">
                <a16:creationId xmlns:a16="http://schemas.microsoft.com/office/drawing/2014/main" id="{29876475-4E67-45F4-9C6D-1A36693810EA}"/>
              </a:ext>
            </a:extLst>
          </p:cNvPr>
          <p:cNvSpPr/>
          <p:nvPr/>
        </p:nvSpPr>
        <p:spPr bwMode="auto">
          <a:xfrm rot="16200000">
            <a:off x="7065955" y="2109934"/>
            <a:ext cx="648534" cy="1436315"/>
          </a:xfrm>
          <a:prstGeom prst="leftBracket">
            <a:avLst/>
          </a:prstGeom>
          <a:solidFill>
            <a:schemeClr val="accent4">
              <a:lumMod val="60000"/>
              <a:lumOff val="40000"/>
            </a:schemeClr>
          </a:solidFill>
          <a:ln w="349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UOS Stephenson" pitchFamily="-128" charset="0"/>
            </a:endParaRPr>
          </a:p>
        </p:txBody>
      </p:sp>
      <p:sp>
        <p:nvSpPr>
          <p:cNvPr id="12" name="Left Bracket 11">
            <a:extLst>
              <a:ext uri="{FF2B5EF4-FFF2-40B4-BE49-F238E27FC236}">
                <a16:creationId xmlns:a16="http://schemas.microsoft.com/office/drawing/2014/main" id="{BBFDED02-83F0-4551-9BFD-12150BB85A9F}"/>
              </a:ext>
            </a:extLst>
          </p:cNvPr>
          <p:cNvSpPr/>
          <p:nvPr/>
        </p:nvSpPr>
        <p:spPr bwMode="auto">
          <a:xfrm rot="16200000">
            <a:off x="4014719" y="2658787"/>
            <a:ext cx="846218" cy="1874127"/>
          </a:xfrm>
          <a:prstGeom prst="leftBracket">
            <a:avLst/>
          </a:prstGeom>
          <a:noFill/>
          <a:ln w="349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UOS Stephenson" pitchFamily="-128" charset="0"/>
            </a:endParaRPr>
          </a:p>
        </p:txBody>
      </p:sp>
      <p:sp>
        <p:nvSpPr>
          <p:cNvPr id="13" name="Left Bracket 12">
            <a:extLst>
              <a:ext uri="{FF2B5EF4-FFF2-40B4-BE49-F238E27FC236}">
                <a16:creationId xmlns:a16="http://schemas.microsoft.com/office/drawing/2014/main" id="{E0DC6430-17E6-4379-9630-AF76DDBF4724}"/>
              </a:ext>
            </a:extLst>
          </p:cNvPr>
          <p:cNvSpPr/>
          <p:nvPr/>
        </p:nvSpPr>
        <p:spPr bwMode="auto">
          <a:xfrm rot="16200000">
            <a:off x="8775113" y="2658614"/>
            <a:ext cx="846217" cy="1874125"/>
          </a:xfrm>
          <a:prstGeom prst="leftBracket">
            <a:avLst/>
          </a:prstGeom>
          <a:noFill/>
          <a:ln w="349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UOS Stephenson" pitchFamily="-128" charset="0"/>
            </a:endParaRP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499B2E62-3545-4AD9-9822-678199571739}"/>
              </a:ext>
            </a:extLst>
          </p:cNvPr>
          <p:cNvGrpSpPr/>
          <p:nvPr/>
        </p:nvGrpSpPr>
        <p:grpSpPr>
          <a:xfrm>
            <a:off x="3059795" y="2656200"/>
            <a:ext cx="719121" cy="1131345"/>
            <a:chOff x="3059795" y="2297655"/>
            <a:chExt cx="719121" cy="1131345"/>
          </a:xfrm>
        </p:grpSpPr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A4C0D157-6C06-42F0-B6D4-9CFB94C2BCFD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3059795" y="2297656"/>
              <a:ext cx="0" cy="1131344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2B273005-ABD0-4731-899D-4F5D8D89B1BC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3059796" y="2297655"/>
              <a:ext cx="719120" cy="1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EB573A6D-FCFF-4D2D-98CB-1EC5E1F6B15B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3778916" y="2297655"/>
              <a:ext cx="0" cy="348284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rgbClr val="000000"/>
              </a:solidFill>
              <a:prstDash val="solid"/>
              <a:round/>
              <a:headEnd type="triangle" w="med" len="med"/>
              <a:tailEnd type="none" w="med" len="med"/>
            </a:ln>
            <a:effectLst/>
          </p:spPr>
        </p:cxn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4DF9C33B-50FF-429E-8BBF-CB0ED1194EC2}"/>
              </a:ext>
            </a:extLst>
          </p:cNvPr>
          <p:cNvGrpSpPr/>
          <p:nvPr/>
        </p:nvGrpSpPr>
        <p:grpSpPr>
          <a:xfrm>
            <a:off x="7835991" y="2164457"/>
            <a:ext cx="719121" cy="1090513"/>
            <a:chOff x="3059795" y="2297655"/>
            <a:chExt cx="719121" cy="2692843"/>
          </a:xfrm>
        </p:grpSpPr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FE4C7F6D-2732-4B97-91C3-EB147F7AF8AB}"/>
                </a:ext>
              </a:extLst>
            </p:cNvPr>
            <p:cNvCxnSpPr>
              <a:cxnSpLocks/>
            </p:cNvCxnSpPr>
            <p:nvPr/>
          </p:nvCxnSpPr>
          <p:spPr bwMode="auto">
            <a:xfrm flipH="1" flipV="1">
              <a:off x="3059795" y="2297657"/>
              <a:ext cx="1" cy="647998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6431751E-3EB3-4A2B-A5BB-D4581AE2F491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3059796" y="2297655"/>
              <a:ext cx="719120" cy="1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4354C0B8-A6BC-4552-A2BF-6F6EAA1CFA58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3778916" y="2297657"/>
              <a:ext cx="0" cy="2692841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rgbClr val="000000"/>
              </a:solidFill>
              <a:prstDash val="solid"/>
              <a:round/>
              <a:headEnd type="triangle" w="med" len="med"/>
              <a:tailEnd type="none" w="med" len="med"/>
            </a:ln>
            <a:effectLst/>
          </p:spPr>
        </p:cxnSp>
      </p:grp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AA542E0D-6221-48A4-B888-1BB50BA2268F}"/>
              </a:ext>
            </a:extLst>
          </p:cNvPr>
          <p:cNvCxnSpPr/>
          <p:nvPr/>
        </p:nvCxnSpPr>
        <p:spPr bwMode="auto">
          <a:xfrm>
            <a:off x="623392" y="4067918"/>
            <a:ext cx="10945216" cy="0"/>
          </a:xfrm>
          <a:prstGeom prst="line">
            <a:avLst/>
          </a:prstGeom>
          <a:solidFill>
            <a:schemeClr val="accent1"/>
          </a:solidFill>
          <a:ln w="31750" cap="flat" cmpd="sng" algn="ctr">
            <a:solidFill>
              <a:srgbClr val="000000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44" name="TextBox 43">
            <a:extLst>
              <a:ext uri="{FF2B5EF4-FFF2-40B4-BE49-F238E27FC236}">
                <a16:creationId xmlns:a16="http://schemas.microsoft.com/office/drawing/2014/main" id="{2EF25AD1-8D7C-4BB6-A4DE-003F263C1EAD}"/>
              </a:ext>
            </a:extLst>
          </p:cNvPr>
          <p:cNvSpPr txBox="1"/>
          <p:nvPr/>
        </p:nvSpPr>
        <p:spPr>
          <a:xfrm>
            <a:off x="260422" y="3218341"/>
            <a:ext cx="1219200" cy="846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000000"/>
                </a:solidFill>
              </a:rPr>
              <a:t>Ground level</a:t>
            </a:r>
          </a:p>
        </p:txBody>
      </p: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7041DAFC-2976-4F7B-B329-399DA11B425D}"/>
              </a:ext>
            </a:extLst>
          </p:cNvPr>
          <p:cNvCxnSpPr>
            <a:cxnSpLocks/>
          </p:cNvCxnSpPr>
          <p:nvPr/>
        </p:nvCxnSpPr>
        <p:spPr bwMode="auto">
          <a:xfrm>
            <a:off x="6240016" y="2022291"/>
            <a:ext cx="0" cy="4073708"/>
          </a:xfrm>
          <a:prstGeom prst="line">
            <a:avLst/>
          </a:prstGeom>
          <a:solidFill>
            <a:schemeClr val="accent1"/>
          </a:solidFill>
          <a:ln w="4127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0" name="Content Placeholder 2">
            <a:extLst>
              <a:ext uri="{FF2B5EF4-FFF2-40B4-BE49-F238E27FC236}">
                <a16:creationId xmlns:a16="http://schemas.microsoft.com/office/drawing/2014/main" id="{DC05BC45-0343-4AD9-A312-9FF0F2F4C53F}"/>
              </a:ext>
            </a:extLst>
          </p:cNvPr>
          <p:cNvSpPr txBox="1">
            <a:spLocks/>
          </p:cNvSpPr>
          <p:nvPr/>
        </p:nvSpPr>
        <p:spPr bwMode="auto">
          <a:xfrm>
            <a:off x="7364822" y="5038474"/>
            <a:ext cx="2967915" cy="1325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30000"/>
              </a:spcBef>
              <a:spcAft>
                <a:spcPct val="0"/>
              </a:spcAft>
              <a:buChar char="•"/>
              <a:defRPr sz="3200">
                <a:solidFill>
                  <a:srgbClr val="2A196F"/>
                </a:solidFill>
                <a:latin typeface="+mn-lt"/>
                <a:ea typeface="MS PGothic" pitchFamily="34" charset="-128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30000"/>
              </a:spcBef>
              <a:spcAft>
                <a:spcPct val="0"/>
              </a:spcAft>
              <a:buFont typeface="TUOS Stephenson" panose="02070503080000020004" pitchFamily="18" charset="0"/>
              <a:buChar char="•"/>
              <a:defRPr sz="2800">
                <a:solidFill>
                  <a:srgbClr val="2A196F"/>
                </a:solidFill>
                <a:latin typeface="+mn-lt"/>
                <a:ea typeface="MS PGothic" pitchFamily="34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2A196F"/>
                </a:solidFill>
                <a:latin typeface="+mn-lt"/>
                <a:ea typeface="MS PGothic" pitchFamily="34" charset="-128"/>
              </a:defRPr>
            </a:lvl3pPr>
            <a:lvl4pPr marL="1600200" indent="-22860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Font typeface="TUOS Stephenson" panose="02070503080000020004" pitchFamily="18" charset="0"/>
              <a:defRPr sz="1400">
                <a:solidFill>
                  <a:srgbClr val="2A196F"/>
                </a:solidFill>
                <a:latin typeface="+mn-lt"/>
                <a:ea typeface="MS PGothic" pitchFamily="34" charset="-128"/>
              </a:defRPr>
            </a:lvl4pPr>
            <a:lvl5pPr marL="2057400" indent="-228600" algn="l" rtl="0" eaLnBrk="0" fontAlgn="base" hangingPunct="0">
              <a:lnSpc>
                <a:spcPct val="140000"/>
              </a:lnSpc>
              <a:spcBef>
                <a:spcPct val="20000"/>
              </a:spcBef>
              <a:spcAft>
                <a:spcPct val="0"/>
              </a:spcAft>
              <a:buFont typeface="TUOS Stephenson" panose="02070503080000020004" pitchFamily="18" charset="0"/>
              <a:buChar char="•"/>
              <a:defRPr sz="900">
                <a:solidFill>
                  <a:srgbClr val="2A196F"/>
                </a:solidFill>
                <a:latin typeface="+mn-lt"/>
                <a:ea typeface="MS PGothic" pitchFamily="34" charset="-128"/>
              </a:defRPr>
            </a:lvl5pPr>
            <a:lvl6pPr marL="2514600" indent="-228600" algn="l" rtl="0" eaLnBrk="1" fontAlgn="base" hangingPunct="1">
              <a:lnSpc>
                <a:spcPct val="140000"/>
              </a:lnSpc>
              <a:spcBef>
                <a:spcPct val="20000"/>
              </a:spcBef>
              <a:spcAft>
                <a:spcPct val="0"/>
              </a:spcAft>
              <a:buFont typeface="TUOS Stephenson" pitchFamily="-128" charset="0"/>
              <a:buChar char="•"/>
              <a:defRPr sz="900">
                <a:solidFill>
                  <a:srgbClr val="2A196F"/>
                </a:solidFill>
                <a:latin typeface="+mn-lt"/>
              </a:defRPr>
            </a:lvl6pPr>
            <a:lvl7pPr marL="2971800" indent="-228600" algn="l" rtl="0" eaLnBrk="1" fontAlgn="base" hangingPunct="1">
              <a:lnSpc>
                <a:spcPct val="140000"/>
              </a:lnSpc>
              <a:spcBef>
                <a:spcPct val="20000"/>
              </a:spcBef>
              <a:spcAft>
                <a:spcPct val="0"/>
              </a:spcAft>
              <a:buFont typeface="TUOS Stephenson" pitchFamily="-128" charset="0"/>
              <a:buChar char="•"/>
              <a:defRPr sz="900">
                <a:solidFill>
                  <a:srgbClr val="2A196F"/>
                </a:solidFill>
                <a:latin typeface="+mn-lt"/>
              </a:defRPr>
            </a:lvl7pPr>
            <a:lvl8pPr marL="3429000" indent="-228600" algn="l" rtl="0" eaLnBrk="1" fontAlgn="base" hangingPunct="1">
              <a:lnSpc>
                <a:spcPct val="140000"/>
              </a:lnSpc>
              <a:spcBef>
                <a:spcPct val="20000"/>
              </a:spcBef>
              <a:spcAft>
                <a:spcPct val="0"/>
              </a:spcAft>
              <a:buFont typeface="TUOS Stephenson" pitchFamily="-128" charset="0"/>
              <a:buChar char="•"/>
              <a:defRPr sz="900">
                <a:solidFill>
                  <a:srgbClr val="2A196F"/>
                </a:solidFill>
                <a:latin typeface="+mn-lt"/>
              </a:defRPr>
            </a:lvl8pPr>
            <a:lvl9pPr marL="3886200" indent="-228600" algn="l" rtl="0" eaLnBrk="1" fontAlgn="base" hangingPunct="1">
              <a:lnSpc>
                <a:spcPct val="140000"/>
              </a:lnSpc>
              <a:spcBef>
                <a:spcPct val="20000"/>
              </a:spcBef>
              <a:spcAft>
                <a:spcPct val="0"/>
              </a:spcAft>
              <a:buFont typeface="TUOS Stephenson" pitchFamily="-128" charset="0"/>
              <a:buChar char="•"/>
              <a:defRPr sz="900">
                <a:solidFill>
                  <a:srgbClr val="2A196F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GB" kern="0" dirty="0"/>
              <a:t>Positive voltage</a:t>
            </a:r>
          </a:p>
          <a:p>
            <a:pPr marL="0" indent="0">
              <a:buNone/>
            </a:pPr>
            <a:r>
              <a:rPr lang="en-GB" kern="0" dirty="0"/>
              <a:t>Usable energy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65BC7763-975C-4E9D-8FE5-BE42A5DDDD76}"/>
              </a:ext>
            </a:extLst>
          </p:cNvPr>
          <p:cNvSpPr txBox="1"/>
          <p:nvPr/>
        </p:nvSpPr>
        <p:spPr>
          <a:xfrm>
            <a:off x="2003946" y="4244746"/>
            <a:ext cx="12611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000000"/>
                </a:solidFill>
              </a:rPr>
              <a:t>Capacity</a:t>
            </a:r>
          </a:p>
        </p:txBody>
      </p: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EC6AD9B9-F692-4D5B-951A-BBF0678D7D64}"/>
              </a:ext>
            </a:extLst>
          </p:cNvPr>
          <p:cNvCxnSpPr>
            <a:cxnSpLocks/>
          </p:cNvCxnSpPr>
          <p:nvPr/>
        </p:nvCxnSpPr>
        <p:spPr bwMode="auto">
          <a:xfrm>
            <a:off x="6528048" y="2514835"/>
            <a:ext cx="5092848" cy="0"/>
          </a:xfrm>
          <a:prstGeom prst="line">
            <a:avLst/>
          </a:prstGeom>
          <a:solidFill>
            <a:schemeClr val="accent1"/>
          </a:solidFill>
          <a:ln w="31750" cap="flat" cmpd="sng" algn="ctr">
            <a:solidFill>
              <a:srgbClr val="000000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58" name="TextBox 57">
            <a:extLst>
              <a:ext uri="{FF2B5EF4-FFF2-40B4-BE49-F238E27FC236}">
                <a16:creationId xmlns:a16="http://schemas.microsoft.com/office/drawing/2014/main" id="{AA830882-A2DE-44CF-A77D-7D32BBA44BE2}"/>
              </a:ext>
            </a:extLst>
          </p:cNvPr>
          <p:cNvSpPr txBox="1"/>
          <p:nvPr/>
        </p:nvSpPr>
        <p:spPr>
          <a:xfrm>
            <a:off x="9293083" y="2022291"/>
            <a:ext cx="13788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000000"/>
                </a:solidFill>
              </a:rPr>
              <a:t>Elevation</a:t>
            </a:r>
          </a:p>
        </p:txBody>
      </p: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B327B976-A973-4571-9F79-6665994E8B4B}"/>
              </a:ext>
            </a:extLst>
          </p:cNvPr>
          <p:cNvCxnSpPr>
            <a:cxnSpLocks/>
          </p:cNvCxnSpPr>
          <p:nvPr/>
        </p:nvCxnSpPr>
        <p:spPr bwMode="auto">
          <a:xfrm flipV="1">
            <a:off x="10613826" y="2564904"/>
            <a:ext cx="0" cy="1453881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000000"/>
            </a:solidFill>
            <a:prstDash val="solid"/>
            <a:round/>
            <a:headEnd type="triangle" w="med" len="med"/>
            <a:tailEnd type="triangle"/>
          </a:ln>
          <a:effectLst/>
        </p:spPr>
      </p:cxnSp>
      <p:sp>
        <p:nvSpPr>
          <p:cNvPr id="63" name="TextBox 62">
            <a:extLst>
              <a:ext uri="{FF2B5EF4-FFF2-40B4-BE49-F238E27FC236}">
                <a16:creationId xmlns:a16="http://schemas.microsoft.com/office/drawing/2014/main" id="{AB9C3C07-0CCE-4919-8FF6-677B4FF9043E}"/>
              </a:ext>
            </a:extLst>
          </p:cNvPr>
          <p:cNvSpPr txBox="1"/>
          <p:nvPr/>
        </p:nvSpPr>
        <p:spPr>
          <a:xfrm>
            <a:off x="10658876" y="3104782"/>
            <a:ext cx="11977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000000"/>
                </a:solidFill>
              </a:rPr>
              <a:t>Voltage</a:t>
            </a:r>
          </a:p>
        </p:txBody>
      </p:sp>
    </p:spTree>
    <p:extLst>
      <p:ext uri="{BB962C8B-B14F-4D97-AF65-F5344CB8AC3E}">
        <p14:creationId xmlns:p14="http://schemas.microsoft.com/office/powerpoint/2010/main" val="42315302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58EA9D-F028-4A2D-8D4F-4C8B7E0721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/>
              <a:t>Sizing up a battery - energy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0DB8D9-AA30-490A-A02F-24E10D9AA3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4504" y="2084352"/>
            <a:ext cx="10515600" cy="4392487"/>
          </a:xfrm>
        </p:spPr>
        <p:txBody>
          <a:bodyPr/>
          <a:lstStyle/>
          <a:p>
            <a:pPr marL="0" indent="0">
              <a:buNone/>
            </a:pPr>
            <a:r>
              <a:rPr lang="en-GB" sz="2800" dirty="0"/>
              <a:t>V = Voltage (V)</a:t>
            </a:r>
          </a:p>
          <a:p>
            <a:pPr marL="0" indent="0">
              <a:buNone/>
            </a:pPr>
            <a:r>
              <a:rPr lang="en-GB" sz="2800" dirty="0"/>
              <a:t>I = Current (A)</a:t>
            </a:r>
          </a:p>
          <a:p>
            <a:pPr marL="0" indent="0">
              <a:buNone/>
            </a:pPr>
            <a:r>
              <a:rPr lang="en-GB" sz="2800" dirty="0"/>
              <a:t>Cap = Capacity (Ah)</a:t>
            </a:r>
          </a:p>
          <a:p>
            <a:pPr marL="0" indent="0">
              <a:buNone/>
            </a:pPr>
            <a:r>
              <a:rPr lang="en-GB" sz="2800" dirty="0"/>
              <a:t>t = time (s)</a:t>
            </a:r>
          </a:p>
          <a:p>
            <a:pPr marL="0" indent="0">
              <a:buNone/>
            </a:pPr>
            <a:r>
              <a:rPr lang="en-GB" sz="2800" b="1" dirty="0"/>
              <a:t>P = Power (W)</a:t>
            </a:r>
          </a:p>
          <a:p>
            <a:pPr marL="0" indent="0">
              <a:buNone/>
            </a:pPr>
            <a:r>
              <a:rPr lang="en-GB" sz="2800" b="1" dirty="0"/>
              <a:t>E = Energy content (</a:t>
            </a:r>
            <a:r>
              <a:rPr lang="en-GB" sz="2800" b="1" dirty="0" err="1"/>
              <a:t>Wh</a:t>
            </a:r>
            <a:r>
              <a:rPr lang="en-GB" sz="2800" b="1" dirty="0"/>
              <a:t>)</a:t>
            </a:r>
          </a:p>
          <a:p>
            <a:pPr marL="0" indent="0">
              <a:buNone/>
            </a:pPr>
            <a:r>
              <a:rPr lang="en-GB" sz="2800" dirty="0"/>
              <a:t>Hence, </a:t>
            </a:r>
            <a:r>
              <a:rPr lang="en-GB" sz="2800" i="1" dirty="0"/>
              <a:t>energy content = capacity x voltage</a:t>
            </a:r>
          </a:p>
          <a:p>
            <a:pPr marL="0" indent="0">
              <a:buNone/>
            </a:pPr>
            <a:r>
              <a:rPr lang="en-GB" sz="2800" dirty="0"/>
              <a:t>Units of energy content in a battery given in </a:t>
            </a:r>
            <a:r>
              <a:rPr lang="en-GB" sz="2800" i="1" u="sng" dirty="0"/>
              <a:t>watt-hours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3F0BAF0F-4C33-498B-B73F-B6525B65E5B4}"/>
                  </a:ext>
                </a:extLst>
              </p:cNvPr>
              <p:cNvSpPr txBox="1"/>
              <p:nvPr/>
            </p:nvSpPr>
            <p:spPr>
              <a:xfrm>
                <a:off x="6625194" y="2106797"/>
                <a:ext cx="1196802" cy="92198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3200" b="0" i="1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mbria Math" panose="02040503050406030204" pitchFamily="18" charset="0"/>
                        </a:rPr>
                        <m:t>𝑃</m:t>
                      </m:r>
                      <m:r>
                        <a:rPr lang="en-GB" sz="3200" b="0" i="1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sz="3200" b="0" i="1" smtClean="0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3200" b="0" i="1" smtClean="0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num>
                        <m:den>
                          <m:r>
                            <a:rPr lang="en-GB" sz="3200" b="0" i="1" smtClean="0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</m:oMath>
                  </m:oMathPara>
                </a14:m>
                <a:endParaRPr lang="en-GB" sz="2400" dirty="0">
                  <a:solidFill>
                    <a:schemeClr val="bg2">
                      <a:lumMod val="1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3F0BAF0F-4C33-498B-B73F-B6525B65E5B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25194" y="2106797"/>
                <a:ext cx="1196802" cy="921984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FA920C4A-12D7-494F-9176-D8074585710F}"/>
                  </a:ext>
                </a:extLst>
              </p:cNvPr>
              <p:cNvSpPr txBox="1"/>
              <p:nvPr/>
            </p:nvSpPr>
            <p:spPr>
              <a:xfrm>
                <a:off x="6624274" y="3191269"/>
                <a:ext cx="1717586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3200" b="0" i="1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en-GB" sz="3200" b="0" i="1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3200" b="0" i="1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mbria Math" panose="02040503050406030204" pitchFamily="18" charset="0"/>
                        </a:rPr>
                        <m:t>𝑃</m:t>
                      </m:r>
                      <m:r>
                        <a:rPr lang="en-GB" sz="3200" b="0" i="1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mbria Math" panose="02040503050406030204" pitchFamily="18" charset="0"/>
                        </a:rPr>
                        <m:t>∗</m:t>
                      </m:r>
                      <m:r>
                        <a:rPr lang="en-GB" sz="3200" b="0" i="1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mbria Math" panose="02040503050406030204" pitchFamily="18" charset="0"/>
                        </a:rPr>
                        <m:t>𝑡</m:t>
                      </m:r>
                    </m:oMath>
                  </m:oMathPara>
                </a14:m>
                <a:endParaRPr lang="en-GB" sz="2400" dirty="0">
                  <a:solidFill>
                    <a:schemeClr val="bg2">
                      <a:lumMod val="1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FA920C4A-12D7-494F-9176-D8074585710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24274" y="3191269"/>
                <a:ext cx="1717586" cy="49244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9A879AE-3667-4F55-AEE7-8B0B22871A17}"/>
                  </a:ext>
                </a:extLst>
              </p:cNvPr>
              <p:cNvSpPr txBox="1"/>
              <p:nvPr/>
            </p:nvSpPr>
            <p:spPr>
              <a:xfrm>
                <a:off x="8648825" y="3348152"/>
                <a:ext cx="2806577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1600" b="0" i="1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mbria Math" panose="02040503050406030204" pitchFamily="18" charset="0"/>
                        </a:rPr>
                        <m:t>𝑃𝑜𝑤𝑒𝑟</m:t>
                      </m:r>
                      <m:r>
                        <a:rPr lang="en-GB" sz="1600" b="0" i="1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1600" b="0" i="1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mbria Math" panose="02040503050406030204" pitchFamily="18" charset="0"/>
                        </a:rPr>
                        <m:t>𝑉𝑜𝑙𝑡𝑎𝑔𝑒</m:t>
                      </m:r>
                      <m:r>
                        <a:rPr lang="en-GB" sz="1600" b="0" i="1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mbria Math" panose="02040503050406030204" pitchFamily="18" charset="0"/>
                        </a:rPr>
                        <m:t> ∗</m:t>
                      </m:r>
                      <m:r>
                        <a:rPr lang="en-GB" sz="1600" b="0" i="1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mbria Math" panose="02040503050406030204" pitchFamily="18" charset="0"/>
                        </a:rPr>
                        <m:t>𝐶𝑢𝑟𝑟𝑒𝑛𝑡</m:t>
                      </m:r>
                    </m:oMath>
                  </m:oMathPara>
                </a14:m>
                <a:endParaRPr lang="en-GB" sz="1600" dirty="0">
                  <a:solidFill>
                    <a:schemeClr val="bg2">
                      <a:lumMod val="1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9A879AE-3667-4F55-AEE7-8B0B22871A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48825" y="3348152"/>
                <a:ext cx="2806577" cy="246221"/>
              </a:xfrm>
              <a:prstGeom prst="rect">
                <a:avLst/>
              </a:prstGeom>
              <a:blipFill>
                <a:blip r:embed="rId6"/>
                <a:stretch>
                  <a:fillRect b="-3170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CD9BAAE1-5901-4BD6-9C1A-AD38A27B4AD8}"/>
                  </a:ext>
                </a:extLst>
              </p:cNvPr>
              <p:cNvSpPr txBox="1"/>
              <p:nvPr/>
            </p:nvSpPr>
            <p:spPr>
              <a:xfrm>
                <a:off x="6625194" y="3950749"/>
                <a:ext cx="2271840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3200" b="0" i="1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en-GB" sz="3200" b="0" i="1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3200" b="0" i="1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mbria Math" panose="02040503050406030204" pitchFamily="18" charset="0"/>
                        </a:rPr>
                        <m:t>𝑉</m:t>
                      </m:r>
                      <m:r>
                        <a:rPr lang="en-GB" sz="3200" b="0" i="1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mbria Math" panose="02040503050406030204" pitchFamily="18" charset="0"/>
                        </a:rPr>
                        <m:t>∗</m:t>
                      </m:r>
                      <m:r>
                        <a:rPr lang="en-GB" sz="3200" b="0" i="1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GB" sz="3200" b="0" i="1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mbria Math" panose="02040503050406030204" pitchFamily="18" charset="0"/>
                        </a:rPr>
                        <m:t>∗</m:t>
                      </m:r>
                      <m:r>
                        <a:rPr lang="en-GB" sz="3200" b="0" i="1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mbria Math" panose="02040503050406030204" pitchFamily="18" charset="0"/>
                        </a:rPr>
                        <m:t>𝑡</m:t>
                      </m:r>
                    </m:oMath>
                  </m:oMathPara>
                </a14:m>
                <a:endParaRPr lang="en-GB" sz="2400" dirty="0">
                  <a:solidFill>
                    <a:schemeClr val="bg2">
                      <a:lumMod val="1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CD9BAAE1-5901-4BD6-9C1A-AD38A27B4A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25194" y="3950749"/>
                <a:ext cx="2271840" cy="49244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ight Bracket 8">
            <a:extLst>
              <a:ext uri="{FF2B5EF4-FFF2-40B4-BE49-F238E27FC236}">
                <a16:creationId xmlns:a16="http://schemas.microsoft.com/office/drawing/2014/main" id="{4F4693B8-CA07-4CFB-84FE-286A1E926C0E}"/>
              </a:ext>
            </a:extLst>
          </p:cNvPr>
          <p:cNvSpPr/>
          <p:nvPr/>
        </p:nvSpPr>
        <p:spPr>
          <a:xfrm rot="5400000">
            <a:off x="8446149" y="4108488"/>
            <a:ext cx="115101" cy="784510"/>
          </a:xfrm>
          <a:prstGeom prst="rightBracket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57EDD86-204E-43AF-A5C6-5325A1A4D837}"/>
              </a:ext>
            </a:extLst>
          </p:cNvPr>
          <p:cNvSpPr txBox="1"/>
          <p:nvPr/>
        </p:nvSpPr>
        <p:spPr>
          <a:xfrm>
            <a:off x="8190082" y="4588291"/>
            <a:ext cx="705873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50" dirty="0">
                <a:solidFill>
                  <a:schemeClr val="bg2">
                    <a:lumMod val="10000"/>
                  </a:schemeClr>
                </a:solidFill>
              </a:rPr>
              <a:t>Capacity</a:t>
            </a:r>
          </a:p>
        </p:txBody>
      </p:sp>
      <p:sp>
        <p:nvSpPr>
          <p:cNvPr id="11" name="Arc 10">
            <a:extLst>
              <a:ext uri="{FF2B5EF4-FFF2-40B4-BE49-F238E27FC236}">
                <a16:creationId xmlns:a16="http://schemas.microsoft.com/office/drawing/2014/main" id="{138D8FC3-2A34-463B-93BE-7A4A693185AB}"/>
              </a:ext>
            </a:extLst>
          </p:cNvPr>
          <p:cNvSpPr/>
          <p:nvPr/>
        </p:nvSpPr>
        <p:spPr bwMode="auto">
          <a:xfrm flipH="1">
            <a:off x="335360" y="3429000"/>
            <a:ext cx="712266" cy="1645022"/>
          </a:xfrm>
          <a:prstGeom prst="arc">
            <a:avLst>
              <a:gd name="adj1" fmla="val 16200000"/>
              <a:gd name="adj2" fmla="val 5388932"/>
            </a:avLst>
          </a:prstGeom>
          <a:noFill/>
          <a:ln w="50800" cap="flat" cmpd="sng" algn="ctr">
            <a:solidFill>
              <a:srgbClr val="000000"/>
            </a:solidFill>
            <a:prstDash val="solid"/>
            <a:round/>
            <a:headEnd type="triangl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UOS Stephenson" pitchFamily="-128" charset="0"/>
            </a:endParaRP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9507574F-C519-4E17-B4A8-D1318279A060}"/>
              </a:ext>
            </a:extLst>
          </p:cNvPr>
          <p:cNvSpPr/>
          <p:nvPr/>
        </p:nvSpPr>
        <p:spPr bwMode="auto">
          <a:xfrm flipH="1">
            <a:off x="402856" y="2393149"/>
            <a:ext cx="649151" cy="2581126"/>
          </a:xfrm>
          <a:prstGeom prst="arc">
            <a:avLst>
              <a:gd name="adj1" fmla="val 16200000"/>
              <a:gd name="adj2" fmla="val 5462560"/>
            </a:avLst>
          </a:prstGeom>
          <a:noFill/>
          <a:ln w="50800" cap="flat" cmpd="sng" algn="ctr">
            <a:solidFill>
              <a:srgbClr val="000000"/>
            </a:solidFill>
            <a:prstDash val="solid"/>
            <a:round/>
            <a:headEnd type="triangl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UOS Stephenson" pitchFamily="-12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3720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 animBg="1"/>
      <p:bldP spid="10" grpId="0"/>
      <p:bldP spid="11" grpId="0" animBg="1"/>
      <p:bldP spid="12" grpId="0" animBg="1"/>
    </p:bldLst>
  </p:timing>
</p:sld>
</file>

<file path=ppt/theme/theme1.xml><?xml version="1.0" encoding="utf-8"?>
<a:theme xmlns:a="http://schemas.openxmlformats.org/drawingml/2006/main" name="tuos_ppt_template_white">
  <a:themeElements>
    <a:clrScheme name="">
      <a:dk1>
        <a:srgbClr val="00FFFF"/>
      </a:dk1>
      <a:lt1>
        <a:srgbClr val="FFFFFF"/>
      </a:lt1>
      <a:dk2>
        <a:srgbClr val="FFFF33"/>
      </a:dk2>
      <a:lt2>
        <a:srgbClr val="FCFBE3"/>
      </a:lt2>
      <a:accent1>
        <a:srgbClr val="FFFF00"/>
      </a:accent1>
      <a:accent2>
        <a:srgbClr val="B5B5B5"/>
      </a:accent2>
      <a:accent3>
        <a:srgbClr val="FFFFFF"/>
      </a:accent3>
      <a:accent4>
        <a:srgbClr val="00DADA"/>
      </a:accent4>
      <a:accent5>
        <a:srgbClr val="FFFFAA"/>
      </a:accent5>
      <a:accent6>
        <a:srgbClr val="A4A4A4"/>
      </a:accent6>
      <a:hlink>
        <a:srgbClr val="00B4F0"/>
      </a:hlink>
      <a:folHlink>
        <a:srgbClr val="FF00AE"/>
      </a:folHlink>
    </a:clrScheme>
    <a:fontScheme name="Default Design">
      <a:majorFont>
        <a:latin typeface="TUOS Stephenson"/>
        <a:ea typeface=""/>
        <a:cs typeface=""/>
      </a:majorFont>
      <a:minorFont>
        <a:latin typeface="TUOS Blak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UOS Stephenson" pitchFamily="-12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UOS Stephenson" pitchFamily="-128" charset="0"/>
          </a:defRPr>
        </a:defPPr>
      </a:lstStyle>
    </a:lnDef>
  </a:objectDefaults>
  <a:extraClrSchemeLst>
    <a:extraClrScheme>
      <a:clrScheme name="Default Design 1">
        <a:dk1>
          <a:srgbClr val="2A196F"/>
        </a:dk1>
        <a:lt1>
          <a:srgbClr val="F9FFA2"/>
        </a:lt1>
        <a:dk2>
          <a:srgbClr val="00B3EF"/>
        </a:dk2>
        <a:lt2>
          <a:srgbClr val="FCFBE3"/>
        </a:lt2>
        <a:accent1>
          <a:srgbClr val="FFFF00"/>
        </a:accent1>
        <a:accent2>
          <a:srgbClr val="B5B5B5"/>
        </a:accent2>
        <a:accent3>
          <a:srgbClr val="FBFFCE"/>
        </a:accent3>
        <a:accent4>
          <a:srgbClr val="22145E"/>
        </a:accent4>
        <a:accent5>
          <a:srgbClr val="FFFFAA"/>
        </a:accent5>
        <a:accent6>
          <a:srgbClr val="A4A4A4"/>
        </a:accent6>
        <a:hlink>
          <a:srgbClr val="00B4F0"/>
        </a:hlink>
        <a:folHlink>
          <a:srgbClr val="FF00AE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tuos_ppt_template_white">
  <a:themeElements>
    <a:clrScheme name="">
      <a:dk1>
        <a:srgbClr val="00FFFF"/>
      </a:dk1>
      <a:lt1>
        <a:srgbClr val="FFFFFF"/>
      </a:lt1>
      <a:dk2>
        <a:srgbClr val="FFFF33"/>
      </a:dk2>
      <a:lt2>
        <a:srgbClr val="FCFBE3"/>
      </a:lt2>
      <a:accent1>
        <a:srgbClr val="FFFF00"/>
      </a:accent1>
      <a:accent2>
        <a:srgbClr val="B5B5B5"/>
      </a:accent2>
      <a:accent3>
        <a:srgbClr val="FFFFFF"/>
      </a:accent3>
      <a:accent4>
        <a:srgbClr val="00DADA"/>
      </a:accent4>
      <a:accent5>
        <a:srgbClr val="FFFFAA"/>
      </a:accent5>
      <a:accent6>
        <a:srgbClr val="A4A4A4"/>
      </a:accent6>
      <a:hlink>
        <a:srgbClr val="00B4F0"/>
      </a:hlink>
      <a:folHlink>
        <a:srgbClr val="FF00AE"/>
      </a:folHlink>
    </a:clrScheme>
    <a:fontScheme name="Default Design">
      <a:majorFont>
        <a:latin typeface="TUOS Stephenson"/>
        <a:ea typeface=""/>
        <a:cs typeface=""/>
      </a:majorFont>
      <a:minorFont>
        <a:latin typeface="TUOS Blak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UOS Stephenson" pitchFamily="-12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UOS Stephenson" pitchFamily="-128" charset="0"/>
          </a:defRPr>
        </a:defPPr>
      </a:lstStyle>
    </a:lnDef>
  </a:objectDefaults>
  <a:extraClrSchemeLst>
    <a:extraClrScheme>
      <a:clrScheme name="Default Design 1">
        <a:dk1>
          <a:srgbClr val="2A196F"/>
        </a:dk1>
        <a:lt1>
          <a:srgbClr val="F9FFA2"/>
        </a:lt1>
        <a:dk2>
          <a:srgbClr val="00B3EF"/>
        </a:dk2>
        <a:lt2>
          <a:srgbClr val="FCFBE3"/>
        </a:lt2>
        <a:accent1>
          <a:srgbClr val="FFFF00"/>
        </a:accent1>
        <a:accent2>
          <a:srgbClr val="B5B5B5"/>
        </a:accent2>
        <a:accent3>
          <a:srgbClr val="FBFFCE"/>
        </a:accent3>
        <a:accent4>
          <a:srgbClr val="22145E"/>
        </a:accent4>
        <a:accent5>
          <a:srgbClr val="FFFFAA"/>
        </a:accent5>
        <a:accent6>
          <a:srgbClr val="A4A4A4"/>
        </a:accent6>
        <a:hlink>
          <a:srgbClr val="00B4F0"/>
        </a:hlink>
        <a:folHlink>
          <a:srgbClr val="FF00AE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">
    <a:dk1>
      <a:srgbClr val="FCFBE3"/>
    </a:dk1>
    <a:lt1>
      <a:srgbClr val="FFFFFF"/>
    </a:lt1>
    <a:dk2>
      <a:srgbClr val="336699"/>
    </a:dk2>
    <a:lt2>
      <a:srgbClr val="FFFF33"/>
    </a:lt2>
    <a:accent1>
      <a:srgbClr val="FFFF00"/>
    </a:accent1>
    <a:accent2>
      <a:srgbClr val="B5B5B5"/>
    </a:accent2>
    <a:accent3>
      <a:srgbClr val="ADB8CA"/>
    </a:accent3>
    <a:accent4>
      <a:srgbClr val="DADADA"/>
    </a:accent4>
    <a:accent5>
      <a:srgbClr val="FFFFAA"/>
    </a:accent5>
    <a:accent6>
      <a:srgbClr val="A4A4A4"/>
    </a:accent6>
    <a:hlink>
      <a:srgbClr val="00B4F0"/>
    </a:hlink>
    <a:folHlink>
      <a:srgbClr val="FF00AE"/>
    </a:folHlink>
  </a:clrScheme>
</a:themeOverride>
</file>

<file path=ppt/theme/themeOverride2.xml><?xml version="1.0" encoding="utf-8"?>
<a:themeOverride xmlns:a="http://schemas.openxmlformats.org/drawingml/2006/main">
  <a:clrScheme name="">
    <a:dk1>
      <a:srgbClr val="FCFBE3"/>
    </a:dk1>
    <a:lt1>
      <a:srgbClr val="FFFFFF"/>
    </a:lt1>
    <a:dk2>
      <a:srgbClr val="336699"/>
    </a:dk2>
    <a:lt2>
      <a:srgbClr val="FFFF33"/>
    </a:lt2>
    <a:accent1>
      <a:srgbClr val="FFFF00"/>
    </a:accent1>
    <a:accent2>
      <a:srgbClr val="B5B5B5"/>
    </a:accent2>
    <a:accent3>
      <a:srgbClr val="ADB8CA"/>
    </a:accent3>
    <a:accent4>
      <a:srgbClr val="DADADA"/>
    </a:accent4>
    <a:accent5>
      <a:srgbClr val="FFFFAA"/>
    </a:accent5>
    <a:accent6>
      <a:srgbClr val="A4A4A4"/>
    </a:accent6>
    <a:hlink>
      <a:srgbClr val="00B4F0"/>
    </a:hlink>
    <a:folHlink>
      <a:srgbClr val="FF00AE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tuos_ppt_template_white</Template>
  <TotalTime>1349</TotalTime>
  <Words>2296</Words>
  <Application>Microsoft Office PowerPoint</Application>
  <PresentationFormat>Widescreen</PresentationFormat>
  <Paragraphs>533</Paragraphs>
  <Slides>57</Slides>
  <Notes>2</Notes>
  <HiddenSlides>0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57</vt:i4>
      </vt:variant>
    </vt:vector>
  </HeadingPairs>
  <TitlesOfParts>
    <vt:vector size="68" baseType="lpstr">
      <vt:lpstr>Arial</vt:lpstr>
      <vt:lpstr>Cambria Math</vt:lpstr>
      <vt:lpstr>Times New Roman</vt:lpstr>
      <vt:lpstr>Trebuchet MS</vt:lpstr>
      <vt:lpstr>TUOS Blake</vt:lpstr>
      <vt:lpstr>TUOS Blake (Body)</vt:lpstr>
      <vt:lpstr>TUOS Stephenson</vt:lpstr>
      <vt:lpstr>TUOS Stephenson (Headings)</vt:lpstr>
      <vt:lpstr>tuos_ppt_template_white</vt:lpstr>
      <vt:lpstr>1_tuos_ppt_template_white</vt:lpstr>
      <vt:lpstr>Graph</vt:lpstr>
      <vt:lpstr>Sizing a battery</vt:lpstr>
      <vt:lpstr>About me</vt:lpstr>
      <vt:lpstr>Part 1 – Terminology and calculations</vt:lpstr>
      <vt:lpstr>Sizing up a battery – basic parameters and  calculations</vt:lpstr>
      <vt:lpstr>Sizing up a battery – voltage, current, power</vt:lpstr>
      <vt:lpstr>Sizing up a battery – parallel and series circuits</vt:lpstr>
      <vt:lpstr>Sizing up a battery - capacity</vt:lpstr>
      <vt:lpstr>Capacity vs energy</vt:lpstr>
      <vt:lpstr>Sizing up a battery - energy</vt:lpstr>
      <vt:lpstr>Sizing up a battery – C-rate</vt:lpstr>
      <vt:lpstr>Problem 1 – Boiling the kettle </vt:lpstr>
      <vt:lpstr>Problem 2 - charging your phone</vt:lpstr>
      <vt:lpstr>Comparing energy storage devices</vt:lpstr>
      <vt:lpstr>Comparing batteries</vt:lpstr>
      <vt:lpstr>Part 2 – Common battery types</vt:lpstr>
      <vt:lpstr>Useful notes</vt:lpstr>
      <vt:lpstr>Useful notes - refresher</vt:lpstr>
      <vt:lpstr>Nickel metal hydride</vt:lpstr>
      <vt:lpstr>Lead acid</vt:lpstr>
      <vt:lpstr>Edison battery</vt:lpstr>
      <vt:lpstr>Part 3 – Lithium-ion battery</vt:lpstr>
      <vt:lpstr>Lithium-ion battery</vt:lpstr>
      <vt:lpstr>Calculating theoretical specific capacity (mAh/g)</vt:lpstr>
      <vt:lpstr>Lithium ion battery calculations</vt:lpstr>
      <vt:lpstr>Cell configurations</vt:lpstr>
      <vt:lpstr>Lithium ion batteries for EVs</vt:lpstr>
      <vt:lpstr>Discharge characteristics</vt:lpstr>
      <vt:lpstr>Discharge characteristics </vt:lpstr>
      <vt:lpstr>Part 4 – Silicon anodes</vt:lpstr>
      <vt:lpstr>Anode materials</vt:lpstr>
      <vt:lpstr>Calculating theoretical specific capacity (mAh/g)</vt:lpstr>
      <vt:lpstr>Silicon</vt:lpstr>
      <vt:lpstr>Making silicon</vt:lpstr>
      <vt:lpstr>Magnesiothermic reduction (MgTR)</vt:lpstr>
      <vt:lpstr>Magnesiothermic reduction</vt:lpstr>
      <vt:lpstr>Acid washing</vt:lpstr>
      <vt:lpstr>Drawbacks of MgTR</vt:lpstr>
      <vt:lpstr>Thermal control</vt:lpstr>
      <vt:lpstr>Eutectic reduction</vt:lpstr>
      <vt:lpstr>Stöber synthesis</vt:lpstr>
      <vt:lpstr>MgTR – 500 nm</vt:lpstr>
      <vt:lpstr>MgTR – 20 nm</vt:lpstr>
      <vt:lpstr>MgTR – yields (wt% Si)</vt:lpstr>
      <vt:lpstr>Coin cell electrode preparation</vt:lpstr>
      <vt:lpstr>Making the electrode</vt:lpstr>
      <vt:lpstr>Drawdown variables</vt:lpstr>
      <vt:lpstr>Drawdown variables</vt:lpstr>
      <vt:lpstr>Preliminary cell data</vt:lpstr>
      <vt:lpstr>Ideal drawdown</vt:lpstr>
      <vt:lpstr>Coin cell assembly</vt:lpstr>
      <vt:lpstr>Cell data</vt:lpstr>
      <vt:lpstr>BFD, reaction stoichiometry</vt:lpstr>
      <vt:lpstr>Process handles (variables)</vt:lpstr>
      <vt:lpstr>Measurable outputs</vt:lpstr>
      <vt:lpstr>Conversion, selectivity, yield</vt:lpstr>
      <vt:lpstr>Chem Eng approach to Chemistry </vt:lpstr>
      <vt:lpstr>PowerPoint Presentation</vt:lpstr>
    </vt:vector>
  </TitlesOfParts>
  <Manager>Design team</Manager>
  <Company>Univeristy of Sheffield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University PowerPoint Template</dc:title>
  <dc:subject>PowerPoint template</dc:subject>
  <dc:creator>Admin</dc:creator>
  <cp:keywords>tuos, sheffield, university, powerpoint, ppt, template, i-d, 2005, white, dmc</cp:keywords>
  <dc:description>Please use this template for all your screen presentation requirements - adapting as necessary to the audience and facility in which it might be seen._x000d_
_x000d_
© 2005  The Univeristy of Sheffield</dc:description>
  <cp:lastModifiedBy>Maximilian Yan</cp:lastModifiedBy>
  <cp:revision>139</cp:revision>
  <cp:lastPrinted>2005-02-24T11:31:10Z</cp:lastPrinted>
  <dcterms:created xsi:type="dcterms:W3CDTF">2011-12-13T16:55:01Z</dcterms:created>
  <dcterms:modified xsi:type="dcterms:W3CDTF">2021-09-16T23:58:30Z</dcterms:modified>
  <cp:category>Templates, identity</cp:category>
</cp:coreProperties>
</file>